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52"/>
  </p:notesMasterIdLst>
  <p:handoutMasterIdLst>
    <p:handoutMasterId r:id="rId53"/>
  </p:handoutMasterIdLst>
  <p:sldIdLst>
    <p:sldId id="355" r:id="rId7"/>
    <p:sldId id="461" r:id="rId8"/>
    <p:sldId id="422" r:id="rId9"/>
    <p:sldId id="398" r:id="rId10"/>
    <p:sldId id="423" r:id="rId11"/>
    <p:sldId id="462" r:id="rId12"/>
    <p:sldId id="420" r:id="rId13"/>
    <p:sldId id="429" r:id="rId14"/>
    <p:sldId id="375" r:id="rId15"/>
    <p:sldId id="463" r:id="rId16"/>
    <p:sldId id="431" r:id="rId17"/>
    <p:sldId id="441" r:id="rId18"/>
    <p:sldId id="442" r:id="rId19"/>
    <p:sldId id="443" r:id="rId20"/>
    <p:sldId id="444" r:id="rId21"/>
    <p:sldId id="445" r:id="rId22"/>
    <p:sldId id="446" r:id="rId23"/>
    <p:sldId id="464" r:id="rId24"/>
    <p:sldId id="438" r:id="rId25"/>
    <p:sldId id="439" r:id="rId26"/>
    <p:sldId id="469" r:id="rId27"/>
    <p:sldId id="471" r:id="rId28"/>
    <p:sldId id="468" r:id="rId29"/>
    <p:sldId id="424" r:id="rId30"/>
    <p:sldId id="425" r:id="rId31"/>
    <p:sldId id="412" r:id="rId32"/>
    <p:sldId id="417" r:id="rId33"/>
    <p:sldId id="392" r:id="rId34"/>
    <p:sldId id="455" r:id="rId35"/>
    <p:sldId id="454" r:id="rId36"/>
    <p:sldId id="428" r:id="rId37"/>
    <p:sldId id="458" r:id="rId38"/>
    <p:sldId id="394" r:id="rId39"/>
    <p:sldId id="459" r:id="rId40"/>
    <p:sldId id="456" r:id="rId41"/>
    <p:sldId id="460" r:id="rId42"/>
    <p:sldId id="457" r:id="rId43"/>
    <p:sldId id="448" r:id="rId44"/>
    <p:sldId id="440" r:id="rId45"/>
    <p:sldId id="427" r:id="rId46"/>
    <p:sldId id="426" r:id="rId47"/>
    <p:sldId id="437" r:id="rId48"/>
    <p:sldId id="452" r:id="rId49"/>
    <p:sldId id="453" r:id="rId50"/>
    <p:sldId id="449" r:id="rId51"/>
  </p:sldIdLst>
  <p:sldSz cx="9144000" cy="6858000" type="screen4x3"/>
  <p:notesSz cx="9925050" cy="6665913"/>
  <p:custDataLst>
    <p:tags r:id="rId5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0E6F6900-8ADD-46CB-886B-443736B33A67}">
          <p14:sldIdLst>
            <p14:sldId id="355"/>
          </p14:sldIdLst>
        </p14:section>
        <p14:section name="Overview and Motivation" id="{BA6C9D99-F1E2-4119-BC25-342723831D3E}">
          <p14:sldIdLst>
            <p14:sldId id="461"/>
            <p14:sldId id="422"/>
            <p14:sldId id="398"/>
            <p14:sldId id="423"/>
          </p14:sldIdLst>
        </p14:section>
        <p14:section name="Development of UMAT" id="{E3F2DBA8-04F1-4232-90A3-E8BB637186EF}">
          <p14:sldIdLst>
            <p14:sldId id="462"/>
            <p14:sldId id="420"/>
            <p14:sldId id="429"/>
            <p14:sldId id="375"/>
          </p14:sldIdLst>
        </p14:section>
        <p14:section name="UMAT Scheme Implementation" id="{E7F60E12-C404-4708-87E3-A0A1D79CFA06}">
          <p14:sldIdLst>
            <p14:sldId id="463"/>
            <p14:sldId id="431"/>
            <p14:sldId id="441"/>
            <p14:sldId id="442"/>
            <p14:sldId id="443"/>
            <p14:sldId id="444"/>
            <p14:sldId id="445"/>
            <p14:sldId id="446"/>
          </p14:sldIdLst>
        </p14:section>
        <p14:section name="UMAT Application Example" id="{F2E700A3-22CA-409A-AF02-EBA29EE254C3}">
          <p14:sldIdLst>
            <p14:sldId id="464"/>
            <p14:sldId id="438"/>
            <p14:sldId id="439"/>
            <p14:sldId id="469"/>
            <p14:sldId id="471"/>
          </p14:sldIdLst>
        </p14:section>
        <p14:section name="Current Progress and Future Timeline" id="{72E3FC2F-E613-43FD-A4A3-8A847B403F02}">
          <p14:sldIdLst>
            <p14:sldId id="468"/>
            <p14:sldId id="424"/>
            <p14:sldId id="425"/>
            <p14:sldId id="412"/>
            <p14:sldId id="417"/>
            <p14:sldId id="392"/>
            <p14:sldId id="455"/>
            <p14:sldId id="454"/>
            <p14:sldId id="428"/>
            <p14:sldId id="458"/>
            <p14:sldId id="394"/>
            <p14:sldId id="459"/>
            <p14:sldId id="456"/>
            <p14:sldId id="460"/>
            <p14:sldId id="457"/>
            <p14:sldId id="448"/>
            <p14:sldId id="440"/>
            <p14:sldId id="427"/>
            <p14:sldId id="426"/>
            <p14:sldId id="437"/>
            <p14:sldId id="452"/>
            <p14:sldId id="453"/>
            <p14:sldId id="4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88272" autoAdjust="0"/>
  </p:normalViewPr>
  <p:slideViewPr>
    <p:cSldViewPr snapToGrid="0">
      <p:cViewPr varScale="1">
        <p:scale>
          <a:sx n="68" d="100"/>
          <a:sy n="68" d="100"/>
        </p:scale>
        <p:origin x="138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22/07/2019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22/07/2019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062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34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613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686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02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45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447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65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624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77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742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441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122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372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581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778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898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41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36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54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233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23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263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454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226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9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A8C4FA-B6FE-4797-8EDF-E1BE012124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3FEF5-CDEA-46C5-B0FA-EA8F6149C1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4805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E312FE-06D1-49D3-9536-431B186028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27000-A192-40D8-AA28-9A295B04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909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9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20" r:id="rId9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slideLayout" Target="../slideLayouts/slideLayout20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5" Type="http://schemas.openxmlformats.org/officeDocument/2006/relationships/image" Target="../media/image6.png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slideLayout" Target="../slideLayouts/slideLayout20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image" Target="../media/image6.png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5.png"/><Relationship Id="rId2" Type="http://schemas.openxmlformats.org/officeDocument/2006/relationships/tags" Target="../tags/tag3.xml"/><Relationship Id="rId16" Type="http://schemas.openxmlformats.org/officeDocument/2006/relationships/image" Target="../media/image9.gif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8.jp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gif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slideLayout" Target="../slideLayouts/slideLayout20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image" Target="../media/image6.png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emf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jpe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6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6.png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slideLayout" Target="../slideLayouts/slideLayout20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6.pn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90" y="1730290"/>
            <a:ext cx="8508999" cy="4480505"/>
          </a:xfrm>
        </p:spPr>
        <p:txBody>
          <a:bodyPr/>
          <a:lstStyle/>
          <a:p>
            <a:pPr algn="ctr"/>
            <a:r>
              <a:rPr lang="de-DE" dirty="0"/>
              <a:t>Software Lab Project 2019 (Group #11)</a:t>
            </a:r>
          </a:p>
          <a:p>
            <a:pPr algn="ctr"/>
            <a:r>
              <a:rPr lang="de-DE" dirty="0"/>
              <a:t>2nd Review Presentation</a:t>
            </a:r>
          </a:p>
          <a:p>
            <a:pPr algn="ctr"/>
            <a:endParaRPr lang="de-DE" dirty="0"/>
          </a:p>
          <a:p>
            <a:r>
              <a:rPr lang="de-DE" dirty="0"/>
              <a:t>Group members:</a:t>
            </a:r>
          </a:p>
          <a:p>
            <a:r>
              <a:rPr lang="en-US" dirty="0"/>
              <a:t>Panagiotis Gavallas, Yasuyuki Shimizu,  Ammar Khallouf</a:t>
            </a:r>
          </a:p>
          <a:p>
            <a:endParaRPr lang="en-US" dirty="0"/>
          </a:p>
          <a:p>
            <a:r>
              <a:rPr lang="en-US" dirty="0"/>
              <a:t>Project Supervisors:</a:t>
            </a: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Ani Khaloian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</a:p>
          <a:p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Michael Richter</a:t>
            </a:r>
            <a:endParaRPr lang="en-GB" spc="-1" dirty="0">
              <a:uFill>
                <a:solidFill>
                  <a:srgbClr val="FFFFFF"/>
                </a:solidFill>
              </a:uFill>
            </a:endParaRPr>
          </a:p>
          <a:p>
            <a:r>
              <a:rPr lang="en-US" dirty="0"/>
              <a:t>Prof. Fabian Duddeck </a:t>
            </a:r>
            <a:r>
              <a:rPr lang="en-US" sz="1200" dirty="0"/>
              <a:t>(Computational Mechanics Group)</a:t>
            </a:r>
          </a:p>
          <a:p>
            <a:endParaRPr lang="de-DE" dirty="0"/>
          </a:p>
          <a:p>
            <a:r>
              <a:rPr lang="de-DE" dirty="0"/>
              <a:t>Munich, 23. July 2019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652632" cy="820738"/>
          </a:xfrm>
        </p:spPr>
        <p:txBody>
          <a:bodyPr/>
          <a:lstStyle/>
          <a:p>
            <a:r>
              <a:rPr lang="de-DE" dirty="0"/>
              <a:t>Development of the Failure Criteria for Composites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B48C4B4-DF9F-4A4D-A34D-6957310D24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ACE86B2-9C1B-4866-A263-ADB06514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feld 2">
            <a:extLst>
              <a:ext uri="{FF2B5EF4-FFF2-40B4-BE49-F238E27FC236}">
                <a16:creationId xmlns:a16="http://schemas.microsoft.com/office/drawing/2014/main" id="{54B9BF6E-B7CF-4672-B760-FB875EA81BE7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Arc 261">
            <a:extLst>
              <a:ext uri="{FF2B5EF4-FFF2-40B4-BE49-F238E27FC236}">
                <a16:creationId xmlns:a16="http://schemas.microsoft.com/office/drawing/2014/main" id="{4E0D3FFF-7862-4DE8-8355-11DD753447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857756" y="1562100"/>
            <a:ext cx="4096512" cy="4096512"/>
          </a:xfrm>
          <a:prstGeom prst="arc">
            <a:avLst>
              <a:gd name="adj1" fmla="val 16875000"/>
              <a:gd name="adj2" fmla="val 4725000"/>
            </a:avLst>
          </a:prstGeom>
          <a:ln w="25400">
            <a:solidFill>
              <a:srgbClr val="005293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7C05FCB-F796-4650-8A3B-D8FDCE9FBD01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024128" y="1646014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B85F9AB5-AD10-4487-890C-E95086188B6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86128" y="1646014"/>
            <a:ext cx="6468872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Overview and Motivation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9525507-A35A-4EEC-B1C3-5A0449B09291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3842" y="2395728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B155E58D-E931-4048-BC2A-8CADB729F85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35842" y="2395728"/>
            <a:ext cx="5719158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Development of UMAT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17F08C67-81C9-420E-8038-0AA5F966223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048256" y="3419856"/>
            <a:ext cx="381000" cy="381000"/>
          </a:xfrm>
          <a:prstGeom prst="ellipse">
            <a:avLst/>
          </a:prstGeom>
          <a:solidFill>
            <a:srgbClr val="005293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B2CD3212-B7BB-4162-B629-15A2ACD4883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810256" y="3419856"/>
            <a:ext cx="5444744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UMAT Scheme Implementation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A390469F-E9E6-4ED7-81DE-AB4372B41B7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3842" y="4443984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05F69311-E290-4ED0-AE64-BB5E31C23C7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535842" y="4443984"/>
            <a:ext cx="5719158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UMAT Application Example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A34DBA99-6612-42F3-ADD6-FDD3AEE3EBE1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024128" y="5193698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DE71B940-C507-4B11-8039-D1E6DB6D881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786128" y="5193698"/>
            <a:ext cx="6468872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Current Progress and Future Timeline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3" name="Textfeld 2">
            <a:extLst>
              <a:ext uri="{FF2B5EF4-FFF2-40B4-BE49-F238E27FC236}">
                <a16:creationId xmlns:a16="http://schemas.microsoft.com/office/drawing/2014/main" id="{E52A2AE2-B4DC-4BAA-A24B-45C4EAFB984F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264" name="Picture 2">
            <a:extLst>
              <a:ext uri="{FF2B5EF4-FFF2-40B4-BE49-F238E27FC236}">
                <a16:creationId xmlns:a16="http://schemas.microsoft.com/office/drawing/2014/main" id="{0C4E9DAF-5521-410F-92B5-4DFB6904723A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265" name="Picture 2">
            <a:extLst>
              <a:ext uri="{FF2B5EF4-FFF2-40B4-BE49-F238E27FC236}">
                <a16:creationId xmlns:a16="http://schemas.microsoft.com/office/drawing/2014/main" id="{69955D9D-6265-4EEB-BB2D-D03FFBFD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87B04709-C13A-4DA4-A21B-2E251588E133}"/>
              </a:ext>
            </a:extLst>
          </p:cNvPr>
          <p:cNvSpPr txBox="1">
            <a:spLocks/>
          </p:cNvSpPr>
          <p:nvPr/>
        </p:nvSpPr>
        <p:spPr>
          <a:xfrm>
            <a:off x="311161" y="6473313"/>
            <a:ext cx="66197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Software Lab Project 2019 | Development of Failure Criteria for Composites | 2nd Review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8" name="Θέση αριθμού διαφάνειας 2">
            <a:extLst>
              <a:ext uri="{FF2B5EF4-FFF2-40B4-BE49-F238E27FC236}">
                <a16:creationId xmlns:a16="http://schemas.microsoft.com/office/drawing/2014/main" id="{47DD8FAD-A3DB-4AB3-A157-F23D611C0A6F}"/>
              </a:ext>
            </a:extLst>
          </p:cNvPr>
          <p:cNvSpPr txBox="1">
            <a:spLocks/>
          </p:cNvSpPr>
          <p:nvPr/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8268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1162" y="1534778"/>
            <a:ext cx="8508999" cy="4699572"/>
          </a:xfrm>
        </p:spPr>
        <p:txBody>
          <a:bodyPr/>
          <a:lstStyle/>
          <a:p>
            <a:pPr lvl="0" eaLnBrk="1" hangingPunct="1">
              <a:lnSpc>
                <a:spcPct val="100000"/>
              </a:lnSpc>
            </a:pPr>
            <a:r>
              <a:rPr lang="en-US" sz="2200" dirty="0">
                <a:solidFill>
                  <a:prstClr val="black"/>
                </a:solidFill>
                <a:latin typeface="Arial" charset="0"/>
                <a:cs typeface="Arial" charset="0"/>
              </a:rPr>
              <a:t>  Simulation Loop</a:t>
            </a:r>
            <a:endParaRPr lang="en-US" dirty="0"/>
          </a:p>
          <a:p>
            <a:endParaRPr u="sn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332B9-A8F9-4EB8-A90F-E5217AB7D8EA}"/>
              </a:ext>
            </a:extLst>
          </p:cNvPr>
          <p:cNvSpPr txBox="1"/>
          <p:nvPr/>
        </p:nvSpPr>
        <p:spPr>
          <a:xfrm>
            <a:off x="7582619" y="502920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9D193CEF-7DB5-4EC6-8264-1D411B703F9D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E077462-6B6B-4E76-A3FD-AD78D70498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C287EDF-CD2F-4662-9504-8BA7C376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745D40-0C3E-4460-86D8-0311C4A1F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60" y="1904742"/>
            <a:ext cx="8142857" cy="4568571"/>
          </a:xfrm>
          <a:prstGeom prst="rect">
            <a:avLst/>
          </a:prstGeom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FF77F447-F549-4F81-B03E-721277C5DC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7" name="Titel 2">
            <a:extLst>
              <a:ext uri="{FF2B5EF4-FFF2-40B4-BE49-F238E27FC236}">
                <a16:creationId xmlns:a16="http://schemas.microsoft.com/office/drawing/2014/main" id="{5AEAEFEB-8BA9-426B-A43F-EDA71E657AC0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Development of UMAT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134DB75-6028-43E4-A434-DAD093802530}"/>
              </a:ext>
            </a:extLst>
          </p:cNvPr>
          <p:cNvSpPr txBox="1"/>
          <p:nvPr/>
        </p:nvSpPr>
        <p:spPr>
          <a:xfrm>
            <a:off x="447010" y="6176923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(MAYA HTT,2015)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2487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1162" y="1534778"/>
            <a:ext cx="8508999" cy="4699572"/>
          </a:xfrm>
        </p:spPr>
        <p:txBody>
          <a:bodyPr/>
          <a:lstStyle/>
          <a:p>
            <a:pPr lvl="0" eaLnBrk="1" hangingPunct="1">
              <a:lnSpc>
                <a:spcPct val="100000"/>
              </a:lnSpc>
            </a:pPr>
            <a:r>
              <a:rPr lang="en-US" sz="2200" dirty="0">
                <a:solidFill>
                  <a:prstClr val="black"/>
                </a:solidFill>
                <a:latin typeface="Arial" charset="0"/>
                <a:cs typeface="Arial" charset="0"/>
              </a:rPr>
              <a:t>  Simulation Loop</a:t>
            </a:r>
            <a:endParaRPr lang="en-US" dirty="0"/>
          </a:p>
          <a:p>
            <a:endParaRPr u="sn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332B9-A8F9-4EB8-A90F-E5217AB7D8EA}"/>
              </a:ext>
            </a:extLst>
          </p:cNvPr>
          <p:cNvSpPr txBox="1"/>
          <p:nvPr/>
        </p:nvSpPr>
        <p:spPr>
          <a:xfrm>
            <a:off x="7582619" y="502920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9D193CEF-7DB5-4EC6-8264-1D411B703F9D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E077462-6B6B-4E76-A3FD-AD78D70498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C287EDF-CD2F-4662-9504-8BA7C376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032D94-FD27-4545-9A1F-8009C73BF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32" y="1904742"/>
            <a:ext cx="8142857" cy="4568571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3018293-B11D-4340-B988-0EA8E1845D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A8951AEC-B62A-4253-A145-073901553782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Development of UMAT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0EA934-1F3A-4C71-AAAE-344EA9D99120}"/>
              </a:ext>
            </a:extLst>
          </p:cNvPr>
          <p:cNvSpPr txBox="1"/>
          <p:nvPr/>
        </p:nvSpPr>
        <p:spPr>
          <a:xfrm>
            <a:off x="447010" y="6176923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(MAYA HTT,2015)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2835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1162" y="1534778"/>
            <a:ext cx="8508999" cy="4699572"/>
          </a:xfrm>
        </p:spPr>
        <p:txBody>
          <a:bodyPr/>
          <a:lstStyle/>
          <a:p>
            <a:pPr lvl="0" eaLnBrk="1" hangingPunct="1">
              <a:lnSpc>
                <a:spcPct val="100000"/>
              </a:lnSpc>
            </a:pPr>
            <a:r>
              <a:rPr lang="en-US" sz="2200" dirty="0">
                <a:solidFill>
                  <a:prstClr val="black"/>
                </a:solidFill>
                <a:latin typeface="Arial" charset="0"/>
                <a:cs typeface="Arial" charset="0"/>
              </a:rPr>
              <a:t>  Simulation Loop</a:t>
            </a:r>
            <a:endParaRPr lang="en-US" dirty="0"/>
          </a:p>
          <a:p>
            <a:endParaRPr u="sn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332B9-A8F9-4EB8-A90F-E5217AB7D8EA}"/>
              </a:ext>
            </a:extLst>
          </p:cNvPr>
          <p:cNvSpPr txBox="1"/>
          <p:nvPr/>
        </p:nvSpPr>
        <p:spPr>
          <a:xfrm>
            <a:off x="7582619" y="502920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9D193CEF-7DB5-4EC6-8264-1D411B703F9D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E077462-6B6B-4E76-A3FD-AD78D70498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C287EDF-CD2F-4662-9504-8BA7C376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DA6C40-668F-4379-8A78-B0B4E51BB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32" y="1901429"/>
            <a:ext cx="8142857" cy="4568571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71AC2298-6291-488B-8DD2-3E3FECD2E5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A6FE11D8-0B2B-459D-AC3F-E8D1D896FE39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Development of UMAT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696F641-9ACC-44DC-A0C2-961E326B9BA2}"/>
              </a:ext>
            </a:extLst>
          </p:cNvPr>
          <p:cNvSpPr txBox="1"/>
          <p:nvPr/>
        </p:nvSpPr>
        <p:spPr>
          <a:xfrm>
            <a:off x="447010" y="6176923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(MAYA HTT,2015)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512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1162" y="1534778"/>
            <a:ext cx="8508999" cy="4699572"/>
          </a:xfrm>
        </p:spPr>
        <p:txBody>
          <a:bodyPr/>
          <a:lstStyle/>
          <a:p>
            <a:pPr lvl="0" eaLnBrk="1" hangingPunct="1">
              <a:lnSpc>
                <a:spcPct val="100000"/>
              </a:lnSpc>
            </a:pPr>
            <a:r>
              <a:rPr lang="en-US" sz="2200" dirty="0">
                <a:solidFill>
                  <a:prstClr val="black"/>
                </a:solidFill>
                <a:latin typeface="Arial" charset="0"/>
                <a:cs typeface="Arial" charset="0"/>
              </a:rPr>
              <a:t>  Simulation Loop</a:t>
            </a:r>
            <a:endParaRPr lang="en-US" dirty="0"/>
          </a:p>
          <a:p>
            <a:endParaRPr u="sn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332B9-A8F9-4EB8-A90F-E5217AB7D8EA}"/>
              </a:ext>
            </a:extLst>
          </p:cNvPr>
          <p:cNvSpPr txBox="1"/>
          <p:nvPr/>
        </p:nvSpPr>
        <p:spPr>
          <a:xfrm>
            <a:off x="7582619" y="502920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9D193CEF-7DB5-4EC6-8264-1D411B703F9D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E077462-6B6B-4E76-A3FD-AD78D70498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C287EDF-CD2F-4662-9504-8BA7C376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F70586-0A15-43F7-B57F-71CC8A4D7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32" y="1904742"/>
            <a:ext cx="8142857" cy="4568571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71DBACE0-ECD6-4E23-9A31-41F852A969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15B199B4-15CF-48EA-BE7F-1212EA452E7F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Development of UMAT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0C3829-3C12-466C-8696-E25ACEBB5289}"/>
              </a:ext>
            </a:extLst>
          </p:cNvPr>
          <p:cNvSpPr txBox="1"/>
          <p:nvPr/>
        </p:nvSpPr>
        <p:spPr>
          <a:xfrm>
            <a:off x="447010" y="6176923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(MAYA HTT,2015)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9989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1162" y="1534778"/>
            <a:ext cx="8508999" cy="4699572"/>
          </a:xfrm>
        </p:spPr>
        <p:txBody>
          <a:bodyPr/>
          <a:lstStyle/>
          <a:p>
            <a:pPr lvl="0" eaLnBrk="1" hangingPunct="1">
              <a:lnSpc>
                <a:spcPct val="100000"/>
              </a:lnSpc>
            </a:pPr>
            <a:r>
              <a:rPr lang="en-US" sz="2200" dirty="0">
                <a:solidFill>
                  <a:prstClr val="black"/>
                </a:solidFill>
                <a:latin typeface="Arial" charset="0"/>
                <a:cs typeface="Arial" charset="0"/>
              </a:rPr>
              <a:t>  Simulation Loop</a:t>
            </a:r>
            <a:endParaRPr lang="en-US" dirty="0"/>
          </a:p>
          <a:p>
            <a:endParaRPr u="sn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332B9-A8F9-4EB8-A90F-E5217AB7D8EA}"/>
              </a:ext>
            </a:extLst>
          </p:cNvPr>
          <p:cNvSpPr txBox="1"/>
          <p:nvPr/>
        </p:nvSpPr>
        <p:spPr>
          <a:xfrm>
            <a:off x="7582619" y="502920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9D193CEF-7DB5-4EC6-8264-1D411B703F9D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E077462-6B6B-4E76-A3FD-AD78D70498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C287EDF-CD2F-4662-9504-8BA7C376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1EDCB-FA8E-4EAE-A320-7A2D09486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32" y="1904742"/>
            <a:ext cx="8142857" cy="4568571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372A0676-8E90-4630-AE9D-469795D9EC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609028D7-0640-4917-8EA0-D773463BC507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Development of UMAT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27C95B-155D-4AB2-940B-3BBFCF495A9F}"/>
              </a:ext>
            </a:extLst>
          </p:cNvPr>
          <p:cNvSpPr txBox="1"/>
          <p:nvPr/>
        </p:nvSpPr>
        <p:spPr>
          <a:xfrm>
            <a:off x="447010" y="6176923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(MAYA HTT,2015)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5159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1162" y="1534778"/>
            <a:ext cx="8508999" cy="4699572"/>
          </a:xfrm>
        </p:spPr>
        <p:txBody>
          <a:bodyPr/>
          <a:lstStyle/>
          <a:p>
            <a:pPr lvl="0" eaLnBrk="1" hangingPunct="1">
              <a:lnSpc>
                <a:spcPct val="100000"/>
              </a:lnSpc>
            </a:pPr>
            <a:r>
              <a:rPr lang="en-US" sz="2200" dirty="0">
                <a:solidFill>
                  <a:prstClr val="black"/>
                </a:solidFill>
                <a:latin typeface="Arial" charset="0"/>
                <a:cs typeface="Arial" charset="0"/>
              </a:rPr>
              <a:t>  Simulation Loop</a:t>
            </a:r>
            <a:endParaRPr lang="en-US" dirty="0"/>
          </a:p>
          <a:p>
            <a:endParaRPr u="sn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332B9-A8F9-4EB8-A90F-E5217AB7D8EA}"/>
              </a:ext>
            </a:extLst>
          </p:cNvPr>
          <p:cNvSpPr txBox="1"/>
          <p:nvPr/>
        </p:nvSpPr>
        <p:spPr>
          <a:xfrm>
            <a:off x="7582619" y="502920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9D193CEF-7DB5-4EC6-8264-1D411B703F9D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E077462-6B6B-4E76-A3FD-AD78D70498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C287EDF-CD2F-4662-9504-8BA7C376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72C9AB-07A3-4F21-BF28-E229205F0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32" y="1904742"/>
            <a:ext cx="8142857" cy="4568571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1D8302C-95A0-41EE-B59D-222B1E47AF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861C3ABF-A05A-40BD-B872-1F7920B12334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Development of UMAT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5A82EBB-B4F7-4E8D-BE6B-1B933122902A}"/>
              </a:ext>
            </a:extLst>
          </p:cNvPr>
          <p:cNvSpPr txBox="1"/>
          <p:nvPr/>
        </p:nvSpPr>
        <p:spPr>
          <a:xfrm>
            <a:off x="447010" y="6176923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(MAYA HTT,2015)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6226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1162" y="1534778"/>
            <a:ext cx="8508999" cy="4699572"/>
          </a:xfrm>
        </p:spPr>
        <p:txBody>
          <a:bodyPr/>
          <a:lstStyle/>
          <a:p>
            <a:pPr lvl="0" eaLnBrk="1" hangingPunct="1">
              <a:lnSpc>
                <a:spcPct val="100000"/>
              </a:lnSpc>
            </a:pPr>
            <a:r>
              <a:rPr lang="en-US" sz="2200" dirty="0">
                <a:solidFill>
                  <a:prstClr val="black"/>
                </a:solidFill>
                <a:latin typeface="Arial" charset="0"/>
                <a:cs typeface="Arial" charset="0"/>
              </a:rPr>
              <a:t>  Simulation Loop</a:t>
            </a:r>
          </a:p>
          <a:p>
            <a:endParaRPr lang="en-US" dirty="0"/>
          </a:p>
          <a:p>
            <a:endParaRPr u="sng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332B9-A8F9-4EB8-A90F-E5217AB7D8EA}"/>
              </a:ext>
            </a:extLst>
          </p:cNvPr>
          <p:cNvSpPr txBox="1"/>
          <p:nvPr/>
        </p:nvSpPr>
        <p:spPr>
          <a:xfrm>
            <a:off x="7582619" y="502920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9D193CEF-7DB5-4EC6-8264-1D411B703F9D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E077462-6B6B-4E76-A3FD-AD78D70498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C287EDF-CD2F-4662-9504-8BA7C376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25E8BD-B676-4F69-9FFD-B9DD05D85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32" y="1904742"/>
            <a:ext cx="8142857" cy="4568571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F9D871C2-2818-42A9-850D-9E4CAE7FA5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6" name="Titel 2">
            <a:extLst>
              <a:ext uri="{FF2B5EF4-FFF2-40B4-BE49-F238E27FC236}">
                <a16:creationId xmlns:a16="http://schemas.microsoft.com/office/drawing/2014/main" id="{C0AA46C6-65FD-403E-8B2C-BF355F4E6A4A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Development of UMAT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135FC7E-0840-4AB7-B840-11998EE943EF}"/>
              </a:ext>
            </a:extLst>
          </p:cNvPr>
          <p:cNvSpPr txBox="1"/>
          <p:nvPr/>
        </p:nvSpPr>
        <p:spPr>
          <a:xfrm>
            <a:off x="447010" y="6176923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(MAYA HTT,2015)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9204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Arc 261">
            <a:extLst>
              <a:ext uri="{FF2B5EF4-FFF2-40B4-BE49-F238E27FC236}">
                <a16:creationId xmlns:a16="http://schemas.microsoft.com/office/drawing/2014/main" id="{E462A50E-914F-4B37-A5B0-4CEC670AF17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857756" y="1562100"/>
            <a:ext cx="4096512" cy="4096512"/>
          </a:xfrm>
          <a:prstGeom prst="arc">
            <a:avLst>
              <a:gd name="adj1" fmla="val 16875000"/>
              <a:gd name="adj2" fmla="val 4725000"/>
            </a:avLst>
          </a:prstGeom>
          <a:ln w="25400">
            <a:solidFill>
              <a:srgbClr val="005293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0583AFCE-0165-4323-AF90-975D0F6A27F7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024128" y="1646014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6488FEA6-8C63-43CE-8E0A-FF03D055E2F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86128" y="1646014"/>
            <a:ext cx="6468872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Overview and Motivation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189F3046-2CDD-44EA-800A-B1EBA3534245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3842" y="2395728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7B35CBC5-B6C6-46A2-ADDC-E66031811FE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35842" y="2395728"/>
            <a:ext cx="5719158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Development of UMAT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C40E581E-1F8B-4D0F-8E94-4C6B37B24A5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048256" y="3419856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09FEB7A-1681-4F85-8519-74D02FDB7F3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810256" y="3419856"/>
            <a:ext cx="5444744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UMAT Scheme Implementation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0FD49C10-C159-48D5-9669-27ADCBDD976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3842" y="4443984"/>
            <a:ext cx="381000" cy="381000"/>
          </a:xfrm>
          <a:prstGeom prst="ellipse">
            <a:avLst/>
          </a:prstGeom>
          <a:solidFill>
            <a:srgbClr val="005293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6E64F9E8-D9EA-4444-87CC-504652BE8AD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535842" y="4443984"/>
            <a:ext cx="5719158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UMAT Application Example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7C6EEE46-9A88-48DA-9FC5-7550909B4FB1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024128" y="5193698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801E692F-F50E-4CBE-B1FD-23DB76255836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786128" y="5193698"/>
            <a:ext cx="6468872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Current Progress and Future Timeline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3" name="Textfeld 2">
            <a:extLst>
              <a:ext uri="{FF2B5EF4-FFF2-40B4-BE49-F238E27FC236}">
                <a16:creationId xmlns:a16="http://schemas.microsoft.com/office/drawing/2014/main" id="{B0C1E3C1-1A5C-4EDA-AF2E-EA77538CE71D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264" name="Picture 2">
            <a:extLst>
              <a:ext uri="{FF2B5EF4-FFF2-40B4-BE49-F238E27FC236}">
                <a16:creationId xmlns:a16="http://schemas.microsoft.com/office/drawing/2014/main" id="{292229B0-5694-4C17-B82F-253BDF374686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265" name="Picture 2">
            <a:extLst>
              <a:ext uri="{FF2B5EF4-FFF2-40B4-BE49-F238E27FC236}">
                <a16:creationId xmlns:a16="http://schemas.microsoft.com/office/drawing/2014/main" id="{3944B6AB-A6AA-446B-BD7D-643FA5601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A17599C1-8854-4B52-B063-D6C9F16492CE}"/>
              </a:ext>
            </a:extLst>
          </p:cNvPr>
          <p:cNvSpPr txBox="1">
            <a:spLocks/>
          </p:cNvSpPr>
          <p:nvPr/>
        </p:nvSpPr>
        <p:spPr>
          <a:xfrm>
            <a:off x="311161" y="6473313"/>
            <a:ext cx="66197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Software Lab Project 2019 | Development of Failure Criteria for Composites | 2nd Review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7" name="Θέση αριθμού διαφάνειας 2">
            <a:extLst>
              <a:ext uri="{FF2B5EF4-FFF2-40B4-BE49-F238E27FC236}">
                <a16:creationId xmlns:a16="http://schemas.microsoft.com/office/drawing/2014/main" id="{F6661EC3-ED06-4CB9-9103-130A7C1575AA}"/>
              </a:ext>
            </a:extLst>
          </p:cNvPr>
          <p:cNvSpPr txBox="1">
            <a:spLocks/>
          </p:cNvSpPr>
          <p:nvPr/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420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324867"/>
            <a:ext cx="8508999" cy="4699572"/>
          </a:xfrm>
        </p:spPr>
        <p:txBody>
          <a:bodyPr/>
          <a:lstStyle/>
          <a:p>
            <a:r>
              <a:rPr lang="en-US" sz="2200" dirty="0"/>
              <a:t>Tensile Test Coupon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Parameters:</a:t>
            </a:r>
          </a:p>
          <a:p>
            <a:endParaRPr lang="en-US" dirty="0"/>
          </a:p>
          <a:p>
            <a:r>
              <a:rPr lang="en-US" dirty="0"/>
              <a:t>-T300/5208 Graphite/epoxy</a:t>
            </a:r>
          </a:p>
          <a:p>
            <a:r>
              <a:rPr lang="en-US" dirty="0"/>
              <a:t>laminate</a:t>
            </a:r>
          </a:p>
          <a:p>
            <a:endParaRPr lang="en-US" dirty="0"/>
          </a:p>
          <a:p>
            <a:r>
              <a:rPr lang="en-US" dirty="0"/>
              <a:t>-Implicit FEM analysis</a:t>
            </a:r>
          </a:p>
          <a:p>
            <a:r>
              <a:rPr lang="en-US" dirty="0"/>
              <a:t>-Increment size: 0.01</a:t>
            </a:r>
          </a:p>
          <a:p>
            <a:endParaRPr lang="en-US" dirty="0"/>
          </a:p>
          <a:p>
            <a:r>
              <a:rPr lang="en-US" dirty="0"/>
              <a:t>-Failure Criteria:</a:t>
            </a:r>
          </a:p>
          <a:p>
            <a:r>
              <a:rPr lang="en-US" dirty="0"/>
              <a:t>Max Stress</a:t>
            </a:r>
          </a:p>
          <a:p>
            <a:r>
              <a:rPr lang="en-US" dirty="0"/>
              <a:t>Tsai-Wu</a:t>
            </a:r>
          </a:p>
          <a:p>
            <a:r>
              <a:rPr lang="en-US" dirty="0"/>
              <a:t>Hashin</a:t>
            </a:r>
          </a:p>
          <a:p>
            <a:endParaRPr lang="en-US" dirty="0"/>
          </a:p>
          <a:p>
            <a:r>
              <a:rPr lang="en-US" dirty="0"/>
              <a:t>-Instant Damage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5FFF23-9BCB-4949-B4C5-5C344B43DC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709D6F-BEDF-4D84-9632-462E12AA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2">
            <a:extLst>
              <a:ext uri="{FF2B5EF4-FFF2-40B4-BE49-F238E27FC236}">
                <a16:creationId xmlns:a16="http://schemas.microsoft.com/office/drawing/2014/main" id="{6935BE8A-E172-4CC9-AFEA-B18634A4EAC9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CE5FB60-FED0-4E50-A1D1-1C90CC67BD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F7E20207-BCCE-4D90-8A83-D0F5DC7A88FA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UMAT Application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F77A4-D4C6-418C-B57E-5809C37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008" y="1441725"/>
            <a:ext cx="5685805" cy="1879359"/>
          </a:xfrm>
          <a:prstGeom prst="rect">
            <a:avLst/>
          </a:prstGeom>
        </p:spPr>
      </p:pic>
      <p:sp>
        <p:nvSpPr>
          <p:cNvPr id="10" name="テキスト ボックス 10">
            <a:extLst>
              <a:ext uri="{FF2B5EF4-FFF2-40B4-BE49-F238E27FC236}">
                <a16:creationId xmlns:a16="http://schemas.microsoft.com/office/drawing/2014/main" id="{65D1E410-39A5-4D17-9C84-2341BD18F4EC}"/>
              </a:ext>
            </a:extLst>
          </p:cNvPr>
          <p:cNvSpPr txBox="1"/>
          <p:nvPr/>
        </p:nvSpPr>
        <p:spPr>
          <a:xfrm>
            <a:off x="3934688" y="3431253"/>
            <a:ext cx="4248443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(Model Geometry, Mesh and Boundary Conditions in ABAQUS)</a:t>
            </a:r>
            <a:endParaRPr kumimoji="1" lang="ja-JP" altLang="en-US" sz="1100" dirty="0" err="1"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AAA5CB-A920-4205-86B1-3858845DC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418" y="3754955"/>
            <a:ext cx="5905395" cy="2168123"/>
          </a:xfrm>
          <a:prstGeom prst="rect">
            <a:avLst/>
          </a:prstGeom>
        </p:spPr>
      </p:pic>
      <p:sp>
        <p:nvSpPr>
          <p:cNvPr id="15" name="テキスト ボックス 10">
            <a:extLst>
              <a:ext uri="{FF2B5EF4-FFF2-40B4-BE49-F238E27FC236}">
                <a16:creationId xmlns:a16="http://schemas.microsoft.com/office/drawing/2014/main" id="{3C485123-E0E8-4C20-97A3-81873CD56FA0}"/>
              </a:ext>
            </a:extLst>
          </p:cNvPr>
          <p:cNvSpPr txBox="1"/>
          <p:nvPr/>
        </p:nvSpPr>
        <p:spPr>
          <a:xfrm>
            <a:off x="3878663" y="6019955"/>
            <a:ext cx="4248443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</a:t>
            </a:r>
            <a:r>
              <a:rPr lang="en-US" sz="1100" dirty="0"/>
              <a:t>Pearce,2012</a:t>
            </a:r>
            <a:r>
              <a:rPr kumimoji="1" lang="en-US" altLang="ja-JP" sz="1100" dirty="0">
                <a:latin typeface="+mn-lt"/>
              </a:rPr>
              <a:t>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386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rc 259">
            <a:extLst>
              <a:ext uri="{FF2B5EF4-FFF2-40B4-BE49-F238E27FC236}">
                <a16:creationId xmlns:a16="http://schemas.microsoft.com/office/drawing/2014/main" id="{7A284EC8-FF3A-4984-B620-CB5D708B225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857756" y="1562100"/>
            <a:ext cx="4096512" cy="4096512"/>
          </a:xfrm>
          <a:prstGeom prst="arc">
            <a:avLst>
              <a:gd name="adj1" fmla="val 16875000"/>
              <a:gd name="adj2" fmla="val 4725000"/>
            </a:avLst>
          </a:prstGeom>
          <a:ln w="25400">
            <a:solidFill>
              <a:srgbClr val="005293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7F49FC8-DE9F-491C-BD83-DB315E0335D4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024128" y="1646014"/>
            <a:ext cx="381000" cy="381000"/>
          </a:xfrm>
          <a:prstGeom prst="ellipse">
            <a:avLst/>
          </a:prstGeom>
          <a:solidFill>
            <a:srgbClr val="005293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1E5F19E8-5373-421D-8D8F-C2F9BCDDA5D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86128" y="1646014"/>
            <a:ext cx="6468872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Overview and Motivation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A2EF054A-94D5-49CD-AD0B-5B6BE3D8F11B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3842" y="2395728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024CBA32-A50D-42A6-BB88-CDA273036A4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35842" y="2395728"/>
            <a:ext cx="5719158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Development of UMAT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0BC3D916-5323-494A-BAF1-F44DA80AE17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048256" y="3419856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7C0FC93C-35E8-495B-B830-43E3C96C187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810256" y="3419856"/>
            <a:ext cx="5444744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UMAT Scheme Implementation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0C86442-69EB-487F-9628-7FED6E2290EE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3842" y="4443984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855FE2BF-27C7-4AA7-BE4F-A0BA7F728D0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535842" y="4443984"/>
            <a:ext cx="5719158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UMAT Application Example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01B2DA77-DB01-4503-8AE3-05865F081A95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024128" y="5193698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B6350823-9CB2-4859-BF50-C21BEA77FD6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786128" y="5193698"/>
            <a:ext cx="6468872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Current Progress and Future Timeline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BCBA2DFA-BA0F-437D-8CC1-71CD85DB8F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96099" y="1244135"/>
            <a:ext cx="2915107" cy="1475058"/>
          </a:xfrm>
          <a:prstGeom prst="rect">
            <a:avLst/>
          </a:prstGeom>
        </p:spPr>
      </p:pic>
      <p:pic>
        <p:nvPicPr>
          <p:cNvPr id="266" name="Picture 265" descr="A close up of a clock&#10;&#10;Description automatically generated">
            <a:extLst>
              <a:ext uri="{FF2B5EF4-FFF2-40B4-BE49-F238E27FC236}">
                <a16:creationId xmlns:a16="http://schemas.microsoft.com/office/drawing/2014/main" id="{45EE28C9-5386-462F-806F-5A1D8FA6F5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7409" y="3005760"/>
            <a:ext cx="1847965" cy="1475058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1EB798B2-0381-402B-929A-05BBB9C10D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82123">
            <a:off x="6098423" y="4702489"/>
            <a:ext cx="2543469" cy="1018992"/>
          </a:xfrm>
          <a:prstGeom prst="rect">
            <a:avLst/>
          </a:prstGeom>
        </p:spPr>
      </p:pic>
      <p:sp>
        <p:nvSpPr>
          <p:cNvPr id="271" name="Textfeld 2">
            <a:extLst>
              <a:ext uri="{FF2B5EF4-FFF2-40B4-BE49-F238E27FC236}">
                <a16:creationId xmlns:a16="http://schemas.microsoft.com/office/drawing/2014/main" id="{701AC53D-D173-4B42-AE7C-F59C663EF181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272" name="Picture 2">
            <a:extLst>
              <a:ext uri="{FF2B5EF4-FFF2-40B4-BE49-F238E27FC236}">
                <a16:creationId xmlns:a16="http://schemas.microsoft.com/office/drawing/2014/main" id="{DBF3AD38-161B-4B80-A75A-67819F01AA57}"/>
              </a:ext>
            </a:extLst>
          </p:cNvPr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273" name="Picture 2">
            <a:extLst>
              <a:ext uri="{FF2B5EF4-FFF2-40B4-BE49-F238E27FC236}">
                <a16:creationId xmlns:a16="http://schemas.microsoft.com/office/drawing/2014/main" id="{02A91960-56DF-4868-ADDA-8A9923D3A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id="{6F51A70B-9176-4295-82D6-B40E4D3F2C2E}"/>
              </a:ext>
            </a:extLst>
          </p:cNvPr>
          <p:cNvSpPr txBox="1">
            <a:spLocks/>
          </p:cNvSpPr>
          <p:nvPr/>
        </p:nvSpPr>
        <p:spPr>
          <a:xfrm>
            <a:off x="311161" y="6473313"/>
            <a:ext cx="66197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Software Lab Project 2019 | Development of Failure Criteria for Composites | 2nd Review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4" name="Θέση αριθμού διαφάνειας 2">
            <a:extLst>
              <a:ext uri="{FF2B5EF4-FFF2-40B4-BE49-F238E27FC236}">
                <a16:creationId xmlns:a16="http://schemas.microsoft.com/office/drawing/2014/main" id="{6CB24139-6470-47BB-AF93-2F389AE81CD1}"/>
              </a:ext>
            </a:extLst>
          </p:cNvPr>
          <p:cNvSpPr txBox="1">
            <a:spLocks/>
          </p:cNvSpPr>
          <p:nvPr/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5550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324867"/>
            <a:ext cx="8508999" cy="4699572"/>
          </a:xfrm>
        </p:spPr>
        <p:txBody>
          <a:bodyPr/>
          <a:lstStyle/>
          <a:p>
            <a:r>
              <a:rPr lang="en-US" sz="2200" dirty="0"/>
              <a:t>Tensile Test Coupon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Results:</a:t>
            </a:r>
          </a:p>
          <a:p>
            <a:endParaRPr lang="en-US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5FFF23-9BCB-4949-B4C5-5C344B43DC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709D6F-BEDF-4D84-9632-462E12AA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2">
            <a:extLst>
              <a:ext uri="{FF2B5EF4-FFF2-40B4-BE49-F238E27FC236}">
                <a16:creationId xmlns:a16="http://schemas.microsoft.com/office/drawing/2014/main" id="{6935BE8A-E172-4CC9-AFEA-B18634A4EAC9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F2862EB-E331-464D-A614-E530A64F8B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6A346479-E155-4FBA-AE03-4F79518AC19E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UMAT Application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049032-F8E3-488E-81A1-3E9E265B8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260" y="2140599"/>
            <a:ext cx="2680821" cy="1199947"/>
          </a:xfrm>
          <a:prstGeom prst="rect">
            <a:avLst/>
          </a:prstGeom>
        </p:spPr>
      </p:pic>
      <p:sp>
        <p:nvSpPr>
          <p:cNvPr id="15" name="テキスト ボックス 10">
            <a:extLst>
              <a:ext uri="{FF2B5EF4-FFF2-40B4-BE49-F238E27FC236}">
                <a16:creationId xmlns:a16="http://schemas.microsoft.com/office/drawing/2014/main" id="{4C8643B1-03B3-4603-85E1-72BE02DD362F}"/>
              </a:ext>
            </a:extLst>
          </p:cNvPr>
          <p:cNvSpPr txBox="1"/>
          <p:nvPr/>
        </p:nvSpPr>
        <p:spPr>
          <a:xfrm>
            <a:off x="6644852" y="3462655"/>
            <a:ext cx="1763636" cy="369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(Predicted failure loads as per different failure criteria)</a:t>
            </a:r>
            <a:endParaRPr kumimoji="1" lang="ja-JP" altLang="en-US" sz="1100" dirty="0" err="1">
              <a:latin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B15153-548E-41CE-B5A4-A7041422E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869" y="2140599"/>
            <a:ext cx="5780577" cy="3641223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8907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324867"/>
            <a:ext cx="8508999" cy="4699572"/>
          </a:xfrm>
        </p:spPr>
        <p:txBody>
          <a:bodyPr/>
          <a:lstStyle/>
          <a:p>
            <a:r>
              <a:rPr lang="en-US" sz="2200" dirty="0"/>
              <a:t>Tensile Test Coupon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Results:</a:t>
            </a:r>
          </a:p>
          <a:p>
            <a:endParaRPr lang="en-US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5FFF23-9BCB-4949-B4C5-5C344B43DC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709D6F-BEDF-4D84-9632-462E12AA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2">
            <a:extLst>
              <a:ext uri="{FF2B5EF4-FFF2-40B4-BE49-F238E27FC236}">
                <a16:creationId xmlns:a16="http://schemas.microsoft.com/office/drawing/2014/main" id="{6935BE8A-E172-4CC9-AFEA-B18634A4EAC9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F2862EB-E331-464D-A614-E530A64F8B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6A346479-E155-4FBA-AE03-4F79518AC19E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UMAT Application Example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0DDA1A-CF2C-4A8B-A649-D651593EB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425" y="2124484"/>
            <a:ext cx="7007859" cy="1666084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テキスト ボックス 10">
            <a:extLst>
              <a:ext uri="{FF2B5EF4-FFF2-40B4-BE49-F238E27FC236}">
                <a16:creationId xmlns:a16="http://schemas.microsoft.com/office/drawing/2014/main" id="{15670D1E-88D8-4C86-A368-7F771D412D89}"/>
              </a:ext>
            </a:extLst>
          </p:cNvPr>
          <p:cNvSpPr txBox="1"/>
          <p:nvPr/>
        </p:nvSpPr>
        <p:spPr>
          <a:xfrm>
            <a:off x="2447778" y="3827026"/>
            <a:ext cx="4248443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(Fiber Progressive Failure Mode, Hashin Criteria)</a:t>
            </a:r>
            <a:endParaRPr kumimoji="1" lang="ja-JP" altLang="en-US" sz="1100" dirty="0" err="1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828835-A741-4B49-87E2-8728EC6CEB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424" y="4239442"/>
            <a:ext cx="7007859" cy="21974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6" name="テキスト ボックス 10">
            <a:extLst>
              <a:ext uri="{FF2B5EF4-FFF2-40B4-BE49-F238E27FC236}">
                <a16:creationId xmlns:a16="http://schemas.microsoft.com/office/drawing/2014/main" id="{185EACF9-24CC-4C66-AC3A-1C42B16F3ECB}"/>
              </a:ext>
            </a:extLst>
          </p:cNvPr>
          <p:cNvSpPr txBox="1"/>
          <p:nvPr/>
        </p:nvSpPr>
        <p:spPr>
          <a:xfrm>
            <a:off x="1612091" y="4364354"/>
            <a:ext cx="4248443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(S11 Stress Redistribution, Hashin Criteria 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732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324867"/>
            <a:ext cx="8508999" cy="4699572"/>
          </a:xfrm>
        </p:spPr>
        <p:txBody>
          <a:bodyPr/>
          <a:lstStyle/>
          <a:p>
            <a:r>
              <a:rPr lang="en-US" sz="2200" dirty="0"/>
              <a:t>Tensile Test Coupon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Results:</a:t>
            </a:r>
          </a:p>
          <a:p>
            <a:endParaRPr lang="en-US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5FFF23-9BCB-4949-B4C5-5C344B43DC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709D6F-BEDF-4D84-9632-462E12AA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2">
            <a:extLst>
              <a:ext uri="{FF2B5EF4-FFF2-40B4-BE49-F238E27FC236}">
                <a16:creationId xmlns:a16="http://schemas.microsoft.com/office/drawing/2014/main" id="{6935BE8A-E172-4CC9-AFEA-B18634A4EAC9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F2862EB-E331-464D-A614-E530A64F8B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6A346479-E155-4FBA-AE03-4F79518AC19E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UMAT Application Example</a:t>
            </a:r>
          </a:p>
        </p:txBody>
      </p:sp>
      <p:sp>
        <p:nvSpPr>
          <p:cNvPr id="14" name="テキスト ボックス 10">
            <a:extLst>
              <a:ext uri="{FF2B5EF4-FFF2-40B4-BE49-F238E27FC236}">
                <a16:creationId xmlns:a16="http://schemas.microsoft.com/office/drawing/2014/main" id="{15670D1E-88D8-4C86-A368-7F771D412D89}"/>
              </a:ext>
            </a:extLst>
          </p:cNvPr>
          <p:cNvSpPr txBox="1"/>
          <p:nvPr/>
        </p:nvSpPr>
        <p:spPr>
          <a:xfrm>
            <a:off x="2526491" y="5358196"/>
            <a:ext cx="4248443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(S11 Stress Distribution With Element deletion, Max Stress Criteria)</a:t>
            </a:r>
            <a:endParaRPr kumimoji="1" lang="ja-JP" altLang="en-US" sz="1100" dirty="0" err="1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03A6C6-9374-4217-9650-8FA2CFC99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32" y="2358410"/>
            <a:ext cx="8367135" cy="2863803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3855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Arc 88">
            <a:extLst>
              <a:ext uri="{FF2B5EF4-FFF2-40B4-BE49-F238E27FC236}">
                <a16:creationId xmlns:a16="http://schemas.microsoft.com/office/drawing/2014/main" id="{AB8E8790-DCE7-48ED-A4E5-CEBB790C1B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857756" y="1562100"/>
            <a:ext cx="4096512" cy="4096512"/>
          </a:xfrm>
          <a:prstGeom prst="arc">
            <a:avLst>
              <a:gd name="adj1" fmla="val 16875000"/>
              <a:gd name="adj2" fmla="val 4725000"/>
            </a:avLst>
          </a:prstGeom>
          <a:ln w="25400">
            <a:solidFill>
              <a:srgbClr val="005293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B654712-E561-4D65-ACB2-0B91DE591639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024128" y="1646014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2927897-18A7-4389-A290-92186C4A621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86128" y="1646014"/>
            <a:ext cx="6468872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Overview and Motivation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4D74E7E-B74D-475C-9152-636B39493AAE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3842" y="2395728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D00C8FF-FFEC-4649-917D-5DFA0AAF48E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35842" y="2395728"/>
            <a:ext cx="5719158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Development of UMAT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321BD51-99AB-4220-A638-1FC8C640C997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048256" y="3419856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E0DDA22-4135-4CD1-89FE-A86A9D1A170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810256" y="3419856"/>
            <a:ext cx="5444744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UMAT Scheme Implementation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08ACACF-9248-4E72-A73D-EDE2A3F5D441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3842" y="4443984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C566635-DA74-43D7-904D-959835C6DB2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535842" y="4443984"/>
            <a:ext cx="5719158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UMAT Application Example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1A4E724-6D84-4AA8-9E41-B41557331CE7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024128" y="5193698"/>
            <a:ext cx="381000" cy="381000"/>
          </a:xfrm>
          <a:prstGeom prst="ellipse">
            <a:avLst/>
          </a:prstGeom>
          <a:solidFill>
            <a:srgbClr val="005293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A7C8948-3164-4819-94C1-472F98FD8C6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786128" y="5193698"/>
            <a:ext cx="6468872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Current Progress and Future Timeline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0" name="Textfeld 2">
            <a:extLst>
              <a:ext uri="{FF2B5EF4-FFF2-40B4-BE49-F238E27FC236}">
                <a16:creationId xmlns:a16="http://schemas.microsoft.com/office/drawing/2014/main" id="{84844DE4-C91C-414E-BDEF-0A2410808630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1B2D43D4-70EA-4426-ABFC-0B4E22A7C792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EEB1B61A-91B8-416C-9F51-5F53ED9FA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9B2ACBA9-24CE-46BE-959D-712101132D41}"/>
              </a:ext>
            </a:extLst>
          </p:cNvPr>
          <p:cNvSpPr txBox="1">
            <a:spLocks/>
          </p:cNvSpPr>
          <p:nvPr/>
        </p:nvSpPr>
        <p:spPr>
          <a:xfrm>
            <a:off x="311161" y="6473313"/>
            <a:ext cx="66197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Software Lab Project 2019 | Development of Failure Criteria for Composites | 2nd Review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7" name="Θέση αριθμού διαφάνειας 2">
            <a:extLst>
              <a:ext uri="{FF2B5EF4-FFF2-40B4-BE49-F238E27FC236}">
                <a16:creationId xmlns:a16="http://schemas.microsoft.com/office/drawing/2014/main" id="{6B5D05D3-0E91-4F13-ABEF-9BCAD9411022}"/>
              </a:ext>
            </a:extLst>
          </p:cNvPr>
          <p:cNvSpPr txBox="1">
            <a:spLocks/>
          </p:cNvSpPr>
          <p:nvPr/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0727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457392"/>
            <a:ext cx="8508999" cy="4699572"/>
          </a:xfrm>
        </p:spPr>
        <p:txBody>
          <a:bodyPr/>
          <a:lstStyle/>
          <a:p>
            <a:r>
              <a:rPr lang="de-DE" dirty="0"/>
              <a:t>Accompliched Activities: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5FFF23-9BCB-4949-B4C5-5C344B43DC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709D6F-BEDF-4D84-9632-462E12AA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feld 2">
            <a:extLst>
              <a:ext uri="{FF2B5EF4-FFF2-40B4-BE49-F238E27FC236}">
                <a16:creationId xmlns:a16="http://schemas.microsoft.com/office/drawing/2014/main" id="{DC50D690-E5B7-4F77-8777-BA7B5E720724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B9366696-E7FF-4D10-9696-D36B31DD35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8FFB9-3167-48AA-93A8-14D5EBB7229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512" y="1978156"/>
            <a:ext cx="8750808" cy="4178808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C66F40D7-D72F-455B-92EE-C433487383E2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Current Progress and Future Timeline</a:t>
            </a:r>
          </a:p>
        </p:txBody>
      </p:sp>
    </p:spTree>
    <p:extLst>
      <p:ext uri="{BB962C8B-B14F-4D97-AF65-F5344CB8AC3E}">
        <p14:creationId xmlns:p14="http://schemas.microsoft.com/office/powerpoint/2010/main" val="1261740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457392"/>
            <a:ext cx="8508999" cy="4699572"/>
          </a:xfrm>
        </p:spPr>
        <p:txBody>
          <a:bodyPr/>
          <a:lstStyle/>
          <a:p>
            <a:r>
              <a:rPr lang="de-DE" dirty="0"/>
              <a:t>Proposed Future time plan as follows :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5FFF23-9BCB-4949-B4C5-5C344B43DC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709D6F-BEDF-4D84-9632-462E12AA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feld 2">
            <a:extLst>
              <a:ext uri="{FF2B5EF4-FFF2-40B4-BE49-F238E27FC236}">
                <a16:creationId xmlns:a16="http://schemas.microsoft.com/office/drawing/2014/main" id="{DC50D690-E5B7-4F77-8777-BA7B5E720724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E71FF-33D6-4F64-A573-B6073C32C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12" y="1903614"/>
            <a:ext cx="8750210" cy="4253350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367DA77-52B6-431A-83D7-E9E15F51C8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9E823649-C142-4FBB-97AC-89E48FB0FD74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Current Progress and Future Timeline</a:t>
            </a:r>
          </a:p>
        </p:txBody>
      </p:sp>
    </p:spTree>
    <p:extLst>
      <p:ext uri="{BB962C8B-B14F-4D97-AF65-F5344CB8AC3E}">
        <p14:creationId xmlns:p14="http://schemas.microsoft.com/office/powerpoint/2010/main" val="313519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523652"/>
            <a:ext cx="8508999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Kaw, A. K. (2005). </a:t>
            </a:r>
            <a:r>
              <a:rPr lang="en-US" i="1" dirty="0"/>
              <a:t>Mechanics of composite materials</a:t>
            </a:r>
            <a:r>
              <a:rPr lang="en-US" dirty="0"/>
              <a:t>. CRC 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Carrera, E. (2018). </a:t>
            </a:r>
            <a:r>
              <a:rPr lang="en-US" i="1" dirty="0"/>
              <a:t>Implementation of classical and advanced failure criteria for composite layered structures in FEMAP and assessment of results</a:t>
            </a:r>
            <a:r>
              <a:rPr lang="en-US" dirty="0"/>
              <a:t> (Doctoral dissertation, </a:t>
            </a:r>
            <a:r>
              <a:rPr lang="en-US" dirty="0" err="1"/>
              <a:t>Politecnico</a:t>
            </a:r>
            <a:r>
              <a:rPr lang="en-US" dirty="0"/>
              <a:t> di Torino).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ATAR, M. B. (2016). </a:t>
            </a:r>
            <a:r>
              <a:rPr lang="en-US" i="1" dirty="0"/>
              <a:t>EXPERIMENTAL AND NUMERICAL FAILURE ANALYSIS OF ADVANCED COMPOSITE STRUCTURES WITH HOLES</a:t>
            </a:r>
            <a:r>
              <a:rPr lang="en-US" dirty="0"/>
              <a:t> (Doctoral dissertation, MIDDLE EAST TECHNICAL UNIVERSITY).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Berger, A. (2014). </a:t>
            </a:r>
            <a:r>
              <a:rPr lang="en-US" i="1" dirty="0"/>
              <a:t>Numerical Modelling of Composite Materials Based on a Combined Manufacturing-Crash Simulation</a:t>
            </a:r>
            <a:r>
              <a:rPr lang="en-US" dirty="0"/>
              <a:t>(Doctoral dissertation, Queen Mary University of London).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Abaqus, U. S. M., &amp; Manuals, E. U. S. (2002). Version 6.3, </a:t>
            </a:r>
            <a:r>
              <a:rPr lang="en-US" dirty="0" err="1"/>
              <a:t>Hibbitt</a:t>
            </a:r>
            <a:r>
              <a:rPr lang="en-US" dirty="0"/>
              <a:t>, Karlsson &amp; Sorensen. </a:t>
            </a:r>
            <a:r>
              <a:rPr lang="en-US" i="1" dirty="0"/>
              <a:t>Inc. Rhode Island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2807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/>
              <a:t>References</a:t>
            </a:r>
            <a:endParaRPr lang="de-DE" sz="30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5FFF23-9BCB-4949-B4C5-5C344B43DC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709D6F-BEDF-4D84-9632-462E12AA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feld 2">
            <a:extLst>
              <a:ext uri="{FF2B5EF4-FFF2-40B4-BE49-F238E27FC236}">
                <a16:creationId xmlns:a16="http://schemas.microsoft.com/office/drawing/2014/main" id="{DC50D690-E5B7-4F77-8777-BA7B5E720724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27F163B6-F33D-4BEF-A3F4-ABDC44932E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4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523652"/>
            <a:ext cx="8508999" cy="46995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3ds.com. (2019). </a:t>
            </a:r>
            <a:r>
              <a:rPr lang="en-US" i="1" dirty="0"/>
              <a:t>Writing User Subroutines with Abaqus</a:t>
            </a:r>
            <a:r>
              <a:rPr lang="en-US" dirty="0"/>
              <a:t>. [online] Available at: https://www.3ds.com/products-services/simulia/services/training-courses/course-descriptions/writing-user-subroutines-with-abaqus/ [Accessed 17 May 2019].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Systèmes, D. (2010). Abaqus 6.10 online documentation. Abaqus User </a:t>
            </a:r>
            <a:r>
              <a:rPr lang="fr-FR" dirty="0" err="1">
                <a:solidFill>
                  <a:prstClr val="black"/>
                </a:solidFill>
              </a:rPr>
              <a:t>Subroutines</a:t>
            </a:r>
            <a:r>
              <a:rPr lang="fr-FR" dirty="0">
                <a:solidFill>
                  <a:prstClr val="black"/>
                </a:solidFill>
              </a:rPr>
              <a:t> Reference Manual.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Maya, H. T. T. (2012). NX thermal.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Knight Jr, N. F., &amp; Reeder, J. R. (2006). User-defined material model for progressive failure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Larry Pearce, </a:t>
            </a:r>
            <a:r>
              <a:rPr lang="en-US" dirty="0" err="1"/>
              <a:t>Sr.Lead</a:t>
            </a:r>
            <a:r>
              <a:rPr lang="en-US" dirty="0"/>
              <a:t> application engineer, MSC Software, </a:t>
            </a:r>
            <a:r>
              <a:rPr lang="en-US" dirty="0" err="1"/>
              <a:t>ʻʻProgressive</a:t>
            </a:r>
            <a:r>
              <a:rPr lang="en-US" dirty="0"/>
              <a:t> ply failure in </a:t>
            </a:r>
            <a:r>
              <a:rPr lang="en-US" dirty="0" err="1"/>
              <a:t>composites,ʼʼ</a:t>
            </a:r>
            <a:r>
              <a:rPr lang="en-US" dirty="0"/>
              <a:t> Webinar on May 15, 2012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2807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/>
              <a:t>References</a:t>
            </a:r>
            <a:endParaRPr lang="de-DE" sz="300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5FFF23-9BCB-4949-B4C5-5C344B43DC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7709D6F-BEDF-4D84-9632-462E12AA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feld 2">
            <a:extLst>
              <a:ext uri="{FF2B5EF4-FFF2-40B4-BE49-F238E27FC236}">
                <a16:creationId xmlns:a16="http://schemas.microsoft.com/office/drawing/2014/main" id="{DC50D690-E5B7-4F77-8777-BA7B5E720724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DF257565-E5D7-400F-BF75-5625600A6E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2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/>
              <a:t>Questions ?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B7B8385-1366-4033-B8E1-3303F52F404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6DA56A3-82B7-4F02-9660-806F4E32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2">
            <a:extLst>
              <a:ext uri="{FF2B5EF4-FFF2-40B4-BE49-F238E27FC236}">
                <a16:creationId xmlns:a16="http://schemas.microsoft.com/office/drawing/2014/main" id="{37BEF0DE-92B7-4714-A450-A1D6E688D964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Grafik 3">
            <a:extLst>
              <a:ext uri="{FF2B5EF4-FFF2-40B4-BE49-F238E27FC236}">
                <a16:creationId xmlns:a16="http://schemas.microsoft.com/office/drawing/2014/main" id="{1C1D1E48-B68B-4E48-BD0C-B37E6A1058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84" y="1780643"/>
            <a:ext cx="3789432" cy="3789432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C10FE4A-A0DC-48DA-9710-14BD113F6B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877329" y="3223815"/>
            <a:ext cx="3389342" cy="41036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DE" dirty="0"/>
              <a:t>Backup Slides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B7B8385-1366-4033-B8E1-3303F52F404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6DA56A3-82B7-4F02-9660-806F4E32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2">
            <a:extLst>
              <a:ext uri="{FF2B5EF4-FFF2-40B4-BE49-F238E27FC236}">
                <a16:creationId xmlns:a16="http://schemas.microsoft.com/office/drawing/2014/main" id="{37BEF0DE-92B7-4714-A450-A1D6E688D964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C10FE4A-A0DC-48DA-9710-14BD113F6B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74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417635"/>
            <a:ext cx="8508999" cy="5055677"/>
          </a:xfrm>
        </p:spPr>
        <p:txBody>
          <a:bodyPr/>
          <a:lstStyle/>
          <a:p>
            <a:r>
              <a:rPr lang="en-US" sz="2200" dirty="0"/>
              <a:t> Why Composite materials ?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Strength, Low Weight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Durability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 Flexibility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B81C26-A6D9-4FB7-B22F-83716547EB2D}"/>
              </a:ext>
            </a:extLst>
          </p:cNvPr>
          <p:cNvSpPr/>
          <p:nvPr/>
        </p:nvSpPr>
        <p:spPr>
          <a:xfrm>
            <a:off x="2038864" y="5340177"/>
            <a:ext cx="593125" cy="193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ja-JP" alt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7746610-C7C1-472B-8BFB-5D7245DF3C7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3314F5A-7F4B-4E7D-A443-28AA46695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2">
            <a:extLst>
              <a:ext uri="{FF2B5EF4-FFF2-40B4-BE49-F238E27FC236}">
                <a16:creationId xmlns:a16="http://schemas.microsoft.com/office/drawing/2014/main" id="{E57CC9BF-E38F-4676-8980-5690543C2FEF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18" name="Titel 2">
            <a:extLst>
              <a:ext uri="{FF2B5EF4-FFF2-40B4-BE49-F238E27FC236}">
                <a16:creationId xmlns:a16="http://schemas.microsoft.com/office/drawing/2014/main" id="{D2FCC58E-40AE-492B-BE8E-D56B13F96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792389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Overview and Motivation</a:t>
            </a:r>
            <a:endParaRPr lang="de-DE" dirty="0"/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F5F5038D-3BDE-43F3-874E-2066C8259C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6" name="Θέση αριθμού διαφάνειας 2">
            <a:extLst>
              <a:ext uri="{FF2B5EF4-FFF2-40B4-BE49-F238E27FC236}">
                <a16:creationId xmlns:a16="http://schemas.microsoft.com/office/drawing/2014/main" id="{9E61BC4B-C27F-472F-9F75-0DF73D0DB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473313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E27EE1-BD55-4305-ABA2-7FD70F8E5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48" y="4000934"/>
            <a:ext cx="3294608" cy="2024766"/>
          </a:xfrm>
          <a:prstGeom prst="rect">
            <a:avLst/>
          </a:prstGeom>
        </p:spPr>
      </p:pic>
      <p:pic>
        <p:nvPicPr>
          <p:cNvPr id="20" name="Picture 19" descr="A close up of a device&#10;&#10;Description automatically generated">
            <a:extLst>
              <a:ext uri="{FF2B5EF4-FFF2-40B4-BE49-F238E27FC236}">
                <a16:creationId xmlns:a16="http://schemas.microsoft.com/office/drawing/2014/main" id="{30E83E93-B6D7-4B5A-A21A-0A8A9D453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159" y="2133083"/>
            <a:ext cx="2061320" cy="1347634"/>
          </a:xfrm>
          <a:prstGeom prst="rect">
            <a:avLst/>
          </a:prstGeom>
        </p:spPr>
      </p:pic>
      <p:pic>
        <p:nvPicPr>
          <p:cNvPr id="6" name="Picture 5" descr="A plane sitting on top of a car&#10;&#10;Description automatically generated">
            <a:extLst>
              <a:ext uri="{FF2B5EF4-FFF2-40B4-BE49-F238E27FC236}">
                <a16:creationId xmlns:a16="http://schemas.microsoft.com/office/drawing/2014/main" id="{03E9A2C3-47E0-4D3D-8F3C-FD0F16CEE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251" y="2118320"/>
            <a:ext cx="2701101" cy="3786735"/>
          </a:xfrm>
          <a:prstGeom prst="rect">
            <a:avLst/>
          </a:prstGeom>
        </p:spPr>
      </p:pic>
      <p:pic>
        <p:nvPicPr>
          <p:cNvPr id="9" name="Picture 8" descr="A picture containing ground, sky, outdoor, sitting&#10;&#10;Description automatically generated">
            <a:extLst>
              <a:ext uri="{FF2B5EF4-FFF2-40B4-BE49-F238E27FC236}">
                <a16:creationId xmlns:a16="http://schemas.microsoft.com/office/drawing/2014/main" id="{13C4C410-2AE5-444E-81F4-EBB6B3BDA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2814" y="3494784"/>
            <a:ext cx="1769845" cy="2544984"/>
          </a:xfrm>
          <a:prstGeom prst="rect">
            <a:avLst/>
          </a:prstGeom>
        </p:spPr>
      </p:pic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D86AE231-F271-4893-8659-A02ECFC518DF}"/>
              </a:ext>
            </a:extLst>
          </p:cNvPr>
          <p:cNvSpPr txBox="1"/>
          <p:nvPr/>
        </p:nvSpPr>
        <p:spPr>
          <a:xfrm>
            <a:off x="6081488" y="5987429"/>
            <a:ext cx="2701101" cy="3860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Composites Applications</a:t>
            </a:r>
          </a:p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(ANSYS Recourses Library</a:t>
            </a:r>
            <a:r>
              <a:rPr kumimoji="1" lang="en-US" altLang="ja-JP" sz="1200" dirty="0">
                <a:latin typeface="+mn-lt"/>
              </a:rPr>
              <a:t>)</a:t>
            </a:r>
            <a:endParaRPr kumimoji="1" lang="ja-JP" altLang="en-US" sz="1200" dirty="0" err="1">
              <a:latin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AC571FC3-B822-4970-91B0-7405F1E5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37" y="1382781"/>
            <a:ext cx="7436126" cy="4911757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5FB72F23-7D19-4DE1-B9EB-6E0DF62EB6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A0C307CE-3533-4F18-AD6A-9D53F248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Comparison:</a:t>
            </a:r>
            <a:endParaRPr lang="de-DE" sz="3000" dirty="0"/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4821635D-A9D7-4B82-A467-41349D351711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509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518249"/>
            <a:ext cx="8509000" cy="4943511"/>
          </a:xfrm>
        </p:spPr>
        <p:txBody>
          <a:bodyPr/>
          <a:lstStyle/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State Variables and Failure Index:</a:t>
            </a:r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 eaLnBrk="1" hangingPunct="1">
              <a:lnSpc>
                <a:spcPct val="100000"/>
              </a:lnSpc>
            </a:pPr>
            <a:endParaRPr lang="en-US" b="1" dirty="0"/>
          </a:p>
          <a:p>
            <a:pPr lvl="0" eaLnBrk="1" hangingPunct="1">
              <a:lnSpc>
                <a:spcPct val="100000"/>
              </a:lnSpc>
            </a:pPr>
            <a:endParaRPr lang="en-US" b="1" dirty="0"/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F4F016E6-0841-4AAF-A2DF-D0A97D6924F5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1512F81-6597-453B-8E16-587E4D1674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5DEDB9A-3096-4CA2-90E3-B34D2438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0CA32-6138-40B3-BE4E-7B397FAEC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512" y="2492072"/>
            <a:ext cx="4510135" cy="2995863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  <a:effectLst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E9DBFD-FF82-4400-86C9-593501DB8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929" y="3255707"/>
            <a:ext cx="3286010" cy="933919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sp>
        <p:nvSpPr>
          <p:cNvPr id="18" name="Titel 2">
            <a:extLst>
              <a:ext uri="{FF2B5EF4-FFF2-40B4-BE49-F238E27FC236}">
                <a16:creationId xmlns:a16="http://schemas.microsoft.com/office/drawing/2014/main" id="{31AB931F-C22B-44D5-BD7B-B4B80727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Max Stress Theory</a:t>
            </a:r>
            <a:endParaRPr lang="de-DE" sz="3000" dirty="0"/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3B014276-B9A5-4113-828D-2D57B1B687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83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3DD02F5-E6A2-4AA5-837C-23A7F207C7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6C0EE81A-160D-42A5-A008-1BD713FD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769050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Damage Development</a:t>
            </a:r>
            <a:endParaRPr lang="de-DE" sz="3000" dirty="0"/>
          </a:p>
        </p:txBody>
      </p:sp>
      <p:sp>
        <p:nvSpPr>
          <p:cNvPr id="11" name="Textfeld 2">
            <a:extLst>
              <a:ext uri="{FF2B5EF4-FFF2-40B4-BE49-F238E27FC236}">
                <a16:creationId xmlns:a16="http://schemas.microsoft.com/office/drawing/2014/main" id="{1121E7CD-2937-4E8C-AD12-FB147758F1DC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026" name="Picture 2" descr="C:\Users\Ammar\AppData\Local\Temp\SNAGHTML1d9bbfd0.PNG">
            <a:extLst>
              <a:ext uri="{FF2B5EF4-FFF2-40B4-BE49-F238E27FC236}">
                <a16:creationId xmlns:a16="http://schemas.microsoft.com/office/drawing/2014/main" id="{830DA3DF-CE1B-4C9F-97F0-916B7C024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90" y="1178441"/>
            <a:ext cx="6085846" cy="529487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03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518249"/>
            <a:ext cx="8509000" cy="4943511"/>
          </a:xfrm>
        </p:spPr>
        <p:txBody>
          <a:bodyPr/>
          <a:lstStyle/>
          <a:p>
            <a:pPr lvl="0" eaLnBrk="1" hangingPunct="1">
              <a:lnSpc>
                <a:spcPct val="100000"/>
              </a:lnSpc>
            </a:pPr>
            <a:endParaRPr lang="en-US" sz="22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F4F016E6-0841-4AAF-A2DF-D0A97D6924F5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1512F81-6597-453B-8E16-587E4D1674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5DEDB9A-3096-4CA2-90E3-B34D2438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2">
            <a:extLst>
              <a:ext uri="{FF2B5EF4-FFF2-40B4-BE49-F238E27FC236}">
                <a16:creationId xmlns:a16="http://schemas.microsoft.com/office/drawing/2014/main" id="{063CF54D-00CC-4BBC-A34C-5AD2D2A8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Tsai-Wu Theory</a:t>
            </a:r>
            <a:endParaRPr lang="de-DE" sz="3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45D5D7-30FA-4F0F-A8E8-0CC92C400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629" y="2500566"/>
            <a:ext cx="5013097" cy="971124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07CBE5-9E47-44EA-92C4-194E6756D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512" y="3878750"/>
            <a:ext cx="5133333" cy="742857"/>
          </a:xfrm>
          <a:prstGeom prst="rect">
            <a:avLst/>
          </a:prstGeom>
          <a:noFill/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EDBE87-B980-4589-8053-13F1094D4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420" y="3878750"/>
            <a:ext cx="3049521" cy="183549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AFB43DB8-DCD1-4483-84A5-2F943E86C5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C9F403-157E-49E7-87A5-EAE5B2752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9420" y="1518249"/>
            <a:ext cx="3117845" cy="195344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6F6819-2286-487B-95D8-A9A9C2AEF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819" y="4975391"/>
            <a:ext cx="3323809" cy="323810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E75B87-6BA3-4718-8F37-6EC28D4AD9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723" y="5467536"/>
            <a:ext cx="3800000" cy="666667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8AFBBA4-AFF0-4066-AD6D-E5899B594088}"/>
              </a:ext>
            </a:extLst>
          </p:cNvPr>
          <p:cNvSpPr/>
          <p:nvPr/>
        </p:nvSpPr>
        <p:spPr>
          <a:xfrm>
            <a:off x="201745" y="1523604"/>
            <a:ext cx="3931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State Variables and Failure Index: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3DD02F5-E6A2-4AA5-837C-23A7F207C7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1" name="Textfeld 2">
            <a:extLst>
              <a:ext uri="{FF2B5EF4-FFF2-40B4-BE49-F238E27FC236}">
                <a16:creationId xmlns:a16="http://schemas.microsoft.com/office/drawing/2014/main" id="{1121E7CD-2937-4E8C-AD12-FB147758F1DC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07E3E-9594-4ACB-A728-C9F4BF47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1" y="1179420"/>
            <a:ext cx="5776910" cy="53184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068DC88F-6FB8-4F18-970F-EA979635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769050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Damage Development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047133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518249"/>
            <a:ext cx="8509000" cy="4943511"/>
          </a:xfrm>
        </p:spPr>
        <p:txBody>
          <a:bodyPr/>
          <a:lstStyle/>
          <a:p>
            <a:pPr lvl="0" eaLnBrk="1" hangingPunct="1">
              <a:lnSpc>
                <a:spcPct val="100000"/>
              </a:lnSpc>
            </a:pPr>
            <a:endParaRPr lang="en-US" sz="22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F4F016E6-0841-4AAF-A2DF-D0A97D6924F5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1512F81-6597-453B-8E16-587E4D1674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5DEDB9A-3096-4CA2-90E3-B34D2438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el 2">
            <a:extLst>
              <a:ext uri="{FF2B5EF4-FFF2-40B4-BE49-F238E27FC236}">
                <a16:creationId xmlns:a16="http://schemas.microsoft.com/office/drawing/2014/main" id="{063CF54D-00CC-4BBC-A34C-5AD2D2A8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Hashin Theory</a:t>
            </a:r>
            <a:endParaRPr lang="de-DE" sz="3000" dirty="0"/>
          </a:p>
        </p:txBody>
      </p:sp>
      <p:sp>
        <p:nvSpPr>
          <p:cNvPr id="21" name="Fußzeilenplatzhalter 4">
            <a:extLst>
              <a:ext uri="{FF2B5EF4-FFF2-40B4-BE49-F238E27FC236}">
                <a16:creationId xmlns:a16="http://schemas.microsoft.com/office/drawing/2014/main" id="{AFB43DB8-DCD1-4483-84A5-2F943E86C5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AFBBA4-AFF0-4066-AD6D-E5899B594088}"/>
              </a:ext>
            </a:extLst>
          </p:cNvPr>
          <p:cNvSpPr/>
          <p:nvPr/>
        </p:nvSpPr>
        <p:spPr>
          <a:xfrm>
            <a:off x="201745" y="1523604"/>
            <a:ext cx="3931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State Variables and Failure Index: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DD276-F522-4876-B7EB-53ABB0D67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61" y="2119200"/>
            <a:ext cx="4298047" cy="1832204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FAEBDD-D0BF-45BD-99DB-D675BD15E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04" y="4177668"/>
            <a:ext cx="4298047" cy="2042334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10A92-77A4-4F26-B0E3-F5D3F883EE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553" y="2150128"/>
            <a:ext cx="4165059" cy="885174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F2BCC7-9780-4D4B-B217-2EC2F005B5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6553" y="3070728"/>
            <a:ext cx="4165059" cy="846999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371701-7242-40B5-B4BB-87F228DF4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0396" y="4177045"/>
            <a:ext cx="3630310" cy="858284"/>
          </a:xfrm>
          <a:prstGeom prst="rect">
            <a:avLst/>
          </a:prstGeom>
          <a:ln w="31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59303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3DD02F5-E6A2-4AA5-837C-23A7F207C7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1" name="Textfeld 2">
            <a:extLst>
              <a:ext uri="{FF2B5EF4-FFF2-40B4-BE49-F238E27FC236}">
                <a16:creationId xmlns:a16="http://schemas.microsoft.com/office/drawing/2014/main" id="{1121E7CD-2937-4E8C-AD12-FB147758F1DC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068DC88F-6FB8-4F18-970F-EA979635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769050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Damage Development</a:t>
            </a:r>
            <a:endParaRPr lang="de-DE" sz="3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119D37-A4B5-4C2A-B520-7EF2A4EA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61" y="1217071"/>
            <a:ext cx="5727492" cy="525624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1271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37A423-C55E-4674-9D07-46ECF622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99" y="1439692"/>
            <a:ext cx="3722086" cy="2425981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C3B0D-5846-4EAA-BDD9-65E132499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9" y="3968550"/>
            <a:ext cx="7219048" cy="2504762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3DD02F5-E6A2-4AA5-837C-23A7F207C7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6C0EE81A-160D-42A5-A008-1BD713FD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Damage Development</a:t>
            </a:r>
            <a:endParaRPr lang="de-DE" sz="3000" dirty="0"/>
          </a:p>
        </p:txBody>
      </p:sp>
      <p:sp>
        <p:nvSpPr>
          <p:cNvPr id="11" name="Textfeld 2">
            <a:extLst>
              <a:ext uri="{FF2B5EF4-FFF2-40B4-BE49-F238E27FC236}">
                <a16:creationId xmlns:a16="http://schemas.microsoft.com/office/drawing/2014/main" id="{1121E7CD-2937-4E8C-AD12-FB147758F1DC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C15A02-D009-4362-BB8F-384C2F554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578" y="1388932"/>
            <a:ext cx="3477427" cy="24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54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3DD02F5-E6A2-4AA5-837C-23A7F207C7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6C0EE81A-160D-42A5-A008-1BD713FD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Damage Development</a:t>
            </a:r>
            <a:endParaRPr lang="de-DE" sz="3000" dirty="0"/>
          </a:p>
        </p:txBody>
      </p:sp>
      <p:sp>
        <p:nvSpPr>
          <p:cNvPr id="11" name="Textfeld 2">
            <a:extLst>
              <a:ext uri="{FF2B5EF4-FFF2-40B4-BE49-F238E27FC236}">
                <a16:creationId xmlns:a16="http://schemas.microsoft.com/office/drawing/2014/main" id="{1121E7CD-2937-4E8C-AD12-FB147758F1DC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2D5D3-0573-4ECD-8698-DFA755B0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6" y="1524530"/>
            <a:ext cx="4399722" cy="4636709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34980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64486CF-6AB2-44C1-9FF0-26D4719539D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5" name="Titel 2">
            <a:extLst>
              <a:ext uri="{FF2B5EF4-FFF2-40B4-BE49-F238E27FC236}">
                <a16:creationId xmlns:a16="http://schemas.microsoft.com/office/drawing/2014/main" id="{15732E18-5400-4147-9885-78DEFDFE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Homogenization vs MCT :</a:t>
            </a:r>
            <a:endParaRPr lang="de-DE" sz="3000" dirty="0"/>
          </a:p>
        </p:txBody>
      </p:sp>
      <p:sp>
        <p:nvSpPr>
          <p:cNvPr id="16" name="Textfeld 2">
            <a:extLst>
              <a:ext uri="{FF2B5EF4-FFF2-40B4-BE49-F238E27FC236}">
                <a16:creationId xmlns:a16="http://schemas.microsoft.com/office/drawing/2014/main" id="{77E04F27-19E5-4287-A39C-FF8908428CEA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7" name="Content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AEE38267-5893-4CDF-BE2E-C7AADEF25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122" y="3946273"/>
            <a:ext cx="4943757" cy="2175458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D0880F-15B4-4FEA-AC1E-37E2936C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122" y="1793279"/>
            <a:ext cx="4943756" cy="2027053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582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F6526A1-4C44-4EAE-9517-E12F571932F7}"/>
              </a:ext>
            </a:extLst>
          </p:cNvPr>
          <p:cNvSpPr txBox="1"/>
          <p:nvPr/>
        </p:nvSpPr>
        <p:spPr>
          <a:xfrm>
            <a:off x="319090" y="1452682"/>
            <a:ext cx="8235422" cy="526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sz="2200" dirty="0">
                <a:latin typeface="+mn-lt"/>
              </a:rPr>
              <a:t>However….</a:t>
            </a:r>
          </a:p>
          <a:p>
            <a:endParaRPr kumimoji="1" lang="en-US" altLang="ja-JP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+mn-lt"/>
              </a:rPr>
              <a:t>Complex microstructure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>
                <a:latin typeface="+mn-lt"/>
              </a:rPr>
              <a:t>Complex mechanical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+mn-lt"/>
              </a:rPr>
              <a:t>Extensive testing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ja-JP" sz="1600" dirty="0">
              <a:latin typeface="+mn-lt"/>
            </a:endParaRPr>
          </a:p>
          <a:p>
            <a:pPr lvl="0"/>
            <a:r>
              <a:rPr kumimoji="1" lang="en-US" altLang="ja-JP" sz="2200" dirty="0">
                <a:solidFill>
                  <a:prstClr val="black"/>
                </a:solidFill>
                <a:latin typeface="+mn-lt"/>
              </a:rPr>
              <a:t>Simulate more….</a:t>
            </a:r>
          </a:p>
          <a:p>
            <a:pPr lvl="0"/>
            <a:endParaRPr kumimoji="1" lang="en-US" altLang="ja-JP" sz="2200" dirty="0">
              <a:solidFill>
                <a:prstClr val="black"/>
              </a:solidFill>
              <a:latin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solidFill>
                  <a:prstClr val="black"/>
                </a:solidFill>
                <a:latin typeface="+mn-lt"/>
              </a:rPr>
              <a:t>Reduce extensive testing cost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kumimoji="1" lang="en-US" altLang="ja-JP" sz="1600" dirty="0">
              <a:solidFill>
                <a:prstClr val="black"/>
              </a:solidFill>
              <a:latin typeface="+mn-lt"/>
            </a:endParaRP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solidFill>
                  <a:prstClr val="black"/>
                </a:solidFill>
                <a:latin typeface="+mj-lt"/>
              </a:rPr>
              <a:t>In context of failure analysis, answer basic questions:</a:t>
            </a:r>
          </a:p>
          <a:p>
            <a:pPr marL="285750" lvl="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kumimoji="1" lang="en-US" altLang="ja-JP" sz="1600" dirty="0">
              <a:solidFill>
                <a:prstClr val="black"/>
              </a:solidFill>
              <a:latin typeface="+mj-lt"/>
            </a:endParaRPr>
          </a:p>
          <a:p>
            <a:pPr marL="285750" lvl="0" indent="-285750">
              <a:lnSpc>
                <a:spcPct val="114000"/>
              </a:lnSpc>
              <a:buFontTx/>
              <a:buChar char="-"/>
            </a:pPr>
            <a:r>
              <a:rPr kumimoji="1" lang="en-US" altLang="ja-JP" sz="1600" dirty="0">
                <a:solidFill>
                  <a:prstClr val="black"/>
                </a:solidFill>
                <a:latin typeface="+mn-lt"/>
              </a:rPr>
              <a:t>When does failure start and what happens beyond that ?</a:t>
            </a:r>
          </a:p>
          <a:p>
            <a:pPr marL="285750" lvl="0" indent="-285750">
              <a:lnSpc>
                <a:spcPct val="114000"/>
              </a:lnSpc>
              <a:buFontTx/>
              <a:buChar char="-"/>
            </a:pPr>
            <a:r>
              <a:rPr kumimoji="1" lang="en-US" altLang="ja-JP" sz="1600" dirty="0">
                <a:solidFill>
                  <a:prstClr val="black"/>
                </a:solidFill>
                <a:latin typeface="+mn-lt"/>
              </a:rPr>
              <a:t>How far is final failure from initial one ?</a:t>
            </a:r>
          </a:p>
          <a:p>
            <a:pPr lvl="0">
              <a:lnSpc>
                <a:spcPct val="114000"/>
              </a:lnSpc>
            </a:pPr>
            <a:r>
              <a:rPr kumimoji="1" lang="en-US" altLang="ja-JP" sz="1600" dirty="0">
                <a:solidFill>
                  <a:prstClr val="black"/>
                </a:solidFill>
                <a:latin typeface="+mn-lt"/>
              </a:rPr>
              <a:t>-    How is the stress re-distributed ? 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kumimoji="1" lang="en-US" altLang="ja-JP" sz="16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kumimoji="1" lang="en-US" altLang="ja-JP" sz="1600" dirty="0">
                <a:latin typeface="+mn-lt"/>
              </a:rPr>
              <a:t>	</a:t>
            </a:r>
            <a:endParaRPr kumimoji="1" lang="ja-JP" altLang="en-US" sz="1600" dirty="0" err="1">
              <a:latin typeface="+mn-lt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0530A54B-7686-49C7-BE69-14FEA25B71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2402B88-C580-4D8B-ABB5-E10319302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feld 2">
            <a:extLst>
              <a:ext uri="{FF2B5EF4-FFF2-40B4-BE49-F238E27FC236}">
                <a16:creationId xmlns:a16="http://schemas.microsoft.com/office/drawing/2014/main" id="{015F569E-AD5B-47A0-9D24-B3B957827C45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id="{66A08F99-795A-4049-AF68-BED4B77C31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1" name="Θέση αριθμού διαφάνειας 2">
            <a:extLst>
              <a:ext uri="{FF2B5EF4-FFF2-40B4-BE49-F238E27FC236}">
                <a16:creationId xmlns:a16="http://schemas.microsoft.com/office/drawing/2014/main" id="{80D249A7-D92F-4DF7-BAFA-A655F66335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473313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3" name="Picture 2" descr="A close up of a bicycle&#10;&#10;Description automatically generated">
            <a:extLst>
              <a:ext uri="{FF2B5EF4-FFF2-40B4-BE49-F238E27FC236}">
                <a16:creationId xmlns:a16="http://schemas.microsoft.com/office/drawing/2014/main" id="{3B0FD3AF-C20B-42CD-940A-2E0E1DB29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927" y="1111380"/>
            <a:ext cx="3553917" cy="207890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700F193-C3D0-4090-B478-C879A79EC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191" y="3298022"/>
            <a:ext cx="2574004" cy="1664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5CF54-3CCB-40A8-8D68-499A12C2F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7948" y="4959643"/>
            <a:ext cx="2330491" cy="1601650"/>
          </a:xfrm>
          <a:prstGeom prst="rect">
            <a:avLst/>
          </a:prstGeom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7FEAF701-2B2D-4762-88CE-3832EAEC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792389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Overview and Motivation</a:t>
            </a:r>
            <a:endParaRPr lang="de-DE" dirty="0"/>
          </a:p>
        </p:txBody>
      </p:sp>
      <p:sp>
        <p:nvSpPr>
          <p:cNvPr id="12" name="テキスト ボックス 10">
            <a:extLst>
              <a:ext uri="{FF2B5EF4-FFF2-40B4-BE49-F238E27FC236}">
                <a16:creationId xmlns:a16="http://schemas.microsoft.com/office/drawing/2014/main" id="{95E879D7-D0AB-46C2-A8A2-74E604C1BCD7}"/>
              </a:ext>
            </a:extLst>
          </p:cNvPr>
          <p:cNvSpPr txBox="1"/>
          <p:nvPr/>
        </p:nvSpPr>
        <p:spPr>
          <a:xfrm>
            <a:off x="5778391" y="3059408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(Maya HTT,2015)</a:t>
            </a:r>
            <a:endParaRPr kumimoji="1" lang="ja-JP" altLang="en-US" sz="1100" dirty="0" err="1">
              <a:latin typeface="+mn-lt"/>
            </a:endParaRPr>
          </a:p>
        </p:txBody>
      </p:sp>
      <p:sp>
        <p:nvSpPr>
          <p:cNvPr id="13" name="テキスト ボックス 10">
            <a:extLst>
              <a:ext uri="{FF2B5EF4-FFF2-40B4-BE49-F238E27FC236}">
                <a16:creationId xmlns:a16="http://schemas.microsoft.com/office/drawing/2014/main" id="{D7A799BF-E818-494E-AD2C-3C60F159B838}"/>
              </a:ext>
            </a:extLst>
          </p:cNvPr>
          <p:cNvSpPr txBox="1"/>
          <p:nvPr/>
        </p:nvSpPr>
        <p:spPr>
          <a:xfrm>
            <a:off x="5671875" y="4989302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(Maya HTT,2015)</a:t>
            </a:r>
            <a:endParaRPr kumimoji="1" lang="ja-JP" altLang="en-US" sz="1100" dirty="0" err="1">
              <a:latin typeface="+mn-lt"/>
            </a:endParaRPr>
          </a:p>
        </p:txBody>
      </p:sp>
      <p:sp>
        <p:nvSpPr>
          <p:cNvPr id="16" name="テキスト ボックス 10">
            <a:extLst>
              <a:ext uri="{FF2B5EF4-FFF2-40B4-BE49-F238E27FC236}">
                <a16:creationId xmlns:a16="http://schemas.microsoft.com/office/drawing/2014/main" id="{7E7647C3-E256-4508-9E23-C18998D035FB}"/>
              </a:ext>
            </a:extLst>
          </p:cNvPr>
          <p:cNvSpPr txBox="1"/>
          <p:nvPr/>
        </p:nvSpPr>
        <p:spPr>
          <a:xfrm>
            <a:off x="7300282" y="6304929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(Maya HTT,2015)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4733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6C31B7B4-740F-4C88-8C99-491A9FA72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788" y="1758743"/>
            <a:ext cx="6695183" cy="3340514"/>
          </a:xfr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AC936062-6D96-488D-B0B5-9914131D19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5071BFE0-67FF-482B-B3A7-1F49C0F3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Macro to Micro Scale:</a:t>
            </a:r>
            <a:endParaRPr lang="de-DE" sz="3000" dirty="0"/>
          </a:p>
        </p:txBody>
      </p:sp>
      <p:sp>
        <p:nvSpPr>
          <p:cNvPr id="12" name="Textfeld 2">
            <a:extLst>
              <a:ext uri="{FF2B5EF4-FFF2-40B4-BE49-F238E27FC236}">
                <a16:creationId xmlns:a16="http://schemas.microsoft.com/office/drawing/2014/main" id="{63A598DD-C6AC-4BE1-B5DD-0020047774F8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982293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FE24F90-003D-4BF4-B225-1A46C5D18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2389" y="1397329"/>
            <a:ext cx="5599221" cy="493758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65FF451-1C26-4442-A114-6FC61A3C53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196979CC-A046-429E-9BF0-7D82FD16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UMAT Micro Scale :</a:t>
            </a:r>
            <a:endParaRPr lang="de-DE" sz="3000" dirty="0"/>
          </a:p>
        </p:txBody>
      </p:sp>
      <p:sp>
        <p:nvSpPr>
          <p:cNvPr id="10" name="Textfeld 2">
            <a:extLst>
              <a:ext uri="{FF2B5EF4-FFF2-40B4-BE49-F238E27FC236}">
                <a16:creationId xmlns:a16="http://schemas.microsoft.com/office/drawing/2014/main" id="{2DF02EB6-28A5-48D5-B2DC-EFC208F36A0F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280011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EB9766-2067-490C-BA63-1AE20DB5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67" y="1398382"/>
            <a:ext cx="7780065" cy="4935479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69AB5FC2-5DD5-4EAA-8DCC-1DF9004518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F3E51BC6-FF70-47BA-8090-F3038DE84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Progressive Failure Analysis:</a:t>
            </a:r>
            <a:endParaRPr lang="de-DE" sz="3000" dirty="0"/>
          </a:p>
        </p:txBody>
      </p:sp>
      <p:sp>
        <p:nvSpPr>
          <p:cNvPr id="12" name="Textfeld 2">
            <a:extLst>
              <a:ext uri="{FF2B5EF4-FFF2-40B4-BE49-F238E27FC236}">
                <a16:creationId xmlns:a16="http://schemas.microsoft.com/office/drawing/2014/main" id="{4C6160B3-35B4-4C86-B06F-FF41C7A835D3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65001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43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E8167-4B57-4751-97C2-8D7C47BC4B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9497" y="848562"/>
            <a:ext cx="4650777" cy="5546706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8E571892-05EB-4684-AE85-5CE637A28F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4AB3DC6A-95DA-4967-ACFC-8046D0E0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UMAT Loop:</a:t>
            </a:r>
            <a:endParaRPr lang="de-DE" sz="3000" dirty="0"/>
          </a:p>
        </p:txBody>
      </p:sp>
      <p:sp>
        <p:nvSpPr>
          <p:cNvPr id="10" name="Textfeld 2">
            <a:extLst>
              <a:ext uri="{FF2B5EF4-FFF2-40B4-BE49-F238E27FC236}">
                <a16:creationId xmlns:a16="http://schemas.microsoft.com/office/drawing/2014/main" id="{805B40FB-759B-43E2-A7EE-73C958CCD234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997416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44</a:t>
            </a:fld>
            <a:endParaRPr lang="de-DE"/>
          </a:p>
        </p:txBody>
      </p:sp>
      <p:pic>
        <p:nvPicPr>
          <p:cNvPr id="5" name="Picture 4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AA148923-1531-41D9-8D8F-118ED169F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2313" y="832433"/>
            <a:ext cx="5134083" cy="5541687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F4B2C534-7492-4954-96A2-338016B23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A5F0643F-8AAA-437E-AB75-80BD736F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VUMAT Loop:</a:t>
            </a:r>
            <a:endParaRPr lang="de-DE" sz="3000" dirty="0"/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6556D1D2-7E02-4779-A8B6-9423BE39F534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793597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E3007D-C978-4358-B1CB-B3F29840E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45</a:t>
            </a:fld>
            <a:endParaRPr lang="de-DE"/>
          </a:p>
        </p:txBody>
      </p:sp>
      <p:pic>
        <p:nvPicPr>
          <p:cNvPr id="7" name="Picture 6" descr="D:\Workspace\Downloads\Flow-chart-for-ABAQUS-TM-and-UMAT-integration.png">
            <a:extLst>
              <a:ext uri="{FF2B5EF4-FFF2-40B4-BE49-F238E27FC236}">
                <a16:creationId xmlns:a16="http://schemas.microsoft.com/office/drawing/2014/main" id="{4CB787EF-A4C3-4314-A789-A43DD67E5C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91" y="1429848"/>
            <a:ext cx="6464280" cy="44617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3C3B2D-9E87-4EA0-852E-E106E6A0E5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40B3C939-EF7E-4B1E-ABD4-37FE2CF5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84856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ABAQUS/UMAT Implementation:</a:t>
            </a:r>
            <a:endParaRPr lang="de-DE" sz="3000" dirty="0"/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FC5E8A47-B57A-4737-B0D8-60FC6E8B2D68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3198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F6526A1-4C44-4EAE-9517-E12F571932F7}"/>
              </a:ext>
            </a:extLst>
          </p:cNvPr>
          <p:cNvSpPr txBox="1"/>
          <p:nvPr/>
        </p:nvSpPr>
        <p:spPr>
          <a:xfrm>
            <a:off x="318009" y="1476273"/>
            <a:ext cx="8235422" cy="5350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200" dirty="0">
                <a:latin typeface="+mn-lt"/>
              </a:rPr>
              <a:t>In FEA…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+mn-lt"/>
              </a:rPr>
              <a:t>Material model is required to represent the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+mn-lt"/>
              </a:rPr>
              <a:t>Commercial codes have some built-in models, but:</a:t>
            </a:r>
          </a:p>
          <a:p>
            <a:pPr>
              <a:lnSpc>
                <a:spcPct val="150000"/>
              </a:lnSpc>
            </a:pPr>
            <a:r>
              <a:rPr kumimoji="1" lang="en-US" altLang="ja-JP" sz="1600" dirty="0">
                <a:latin typeface="+mn-lt"/>
              </a:rPr>
              <a:t>-  Not fully representative for composite materials behavior</a:t>
            </a:r>
          </a:p>
          <a:p>
            <a:pPr>
              <a:lnSpc>
                <a:spcPct val="150000"/>
              </a:lnSpc>
            </a:pPr>
            <a:r>
              <a:rPr kumimoji="1" lang="en-US" altLang="ja-JP" sz="1600" dirty="0">
                <a:latin typeface="+mn-lt"/>
              </a:rPr>
              <a:t>-  Support for shell elements only (i.e. plane stress/strain)</a:t>
            </a:r>
          </a:p>
          <a:p>
            <a:pPr>
              <a:lnSpc>
                <a:spcPct val="150000"/>
              </a:lnSpc>
            </a:pPr>
            <a:r>
              <a:rPr kumimoji="1" lang="en-US" altLang="ja-JP" sz="2200" dirty="0">
                <a:latin typeface="+mn-lt"/>
              </a:rPr>
              <a:t>Develop a user-defined material…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+mn-lt"/>
              </a:rPr>
              <a:t>User-subroutines in FE-packages (e.g. UMAT/VUMAT in ABAQUS)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+mn-lt"/>
              </a:rPr>
              <a:t>FORTRAN based development interface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+mn-lt"/>
              </a:rPr>
              <a:t>Support Implicit/Explicit FEM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1600" dirty="0">
                <a:latin typeface="+mn-lt"/>
              </a:rPr>
              <a:t>Great deal of calibration work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kumimoji="1" lang="en-US" altLang="ja-JP" sz="1600" dirty="0">
              <a:latin typeface="+mn-lt"/>
            </a:endParaRP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kumimoji="1" lang="en-US" altLang="ja-JP" sz="1600" dirty="0">
              <a:latin typeface="+mn-lt"/>
            </a:endParaRPr>
          </a:p>
          <a:p>
            <a:pPr marL="457200" indent="-457200">
              <a:lnSpc>
                <a:spcPct val="114000"/>
              </a:lnSpc>
            </a:pPr>
            <a:endParaRPr kumimoji="1" lang="en-US" altLang="ja-JP" sz="1600" dirty="0">
              <a:latin typeface="+mn-lt"/>
            </a:endParaRPr>
          </a:p>
          <a:p>
            <a:pPr marL="457200" indent="-457200">
              <a:lnSpc>
                <a:spcPct val="114000"/>
              </a:lnSpc>
            </a:pPr>
            <a:endParaRPr kumimoji="1" lang="en-US" altLang="ja-JP" sz="1600" dirty="0">
              <a:latin typeface="+mn-lt"/>
            </a:endParaRPr>
          </a:p>
          <a:p>
            <a:pPr marL="457200" indent="-457200">
              <a:lnSpc>
                <a:spcPct val="114000"/>
              </a:lnSpc>
            </a:pPr>
            <a:endParaRPr kumimoji="1" lang="en-US" altLang="ja-JP" sz="1600" dirty="0">
              <a:latin typeface="+mn-lt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F7397D5-EC17-4237-9565-BF78C0AE961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869DC049-8DCB-4991-B049-6380CFC7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feld 2">
            <a:extLst>
              <a:ext uri="{FF2B5EF4-FFF2-40B4-BE49-F238E27FC236}">
                <a16:creationId xmlns:a16="http://schemas.microsoft.com/office/drawing/2014/main" id="{89F89B45-C657-4FDF-A266-630EBB94C3AC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27" name="Fußzeilenplatzhalter 4">
            <a:extLst>
              <a:ext uri="{FF2B5EF4-FFF2-40B4-BE49-F238E27FC236}">
                <a16:creationId xmlns:a16="http://schemas.microsoft.com/office/drawing/2014/main" id="{8318355B-9A2B-49A4-AB4D-91CCE4DB19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24" name="Θέση αριθμού διαφάνειας 2">
            <a:extLst>
              <a:ext uri="{FF2B5EF4-FFF2-40B4-BE49-F238E27FC236}">
                <a16:creationId xmlns:a16="http://schemas.microsoft.com/office/drawing/2014/main" id="{9B1B4111-685E-46D9-8320-51C245214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473313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1BA029-1681-4D20-BB0C-C36873D6A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252" y="1188791"/>
            <a:ext cx="2420179" cy="26106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03D86A8-42B0-4761-9022-03564074A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925" y="4411829"/>
            <a:ext cx="2546017" cy="16274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4275DC7-65F0-45A6-A9CF-44313FBB1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816" y="6097799"/>
            <a:ext cx="2024140" cy="365125"/>
          </a:xfrm>
          <a:prstGeom prst="rect">
            <a:avLst/>
          </a:prstGeom>
        </p:spPr>
      </p:pic>
      <p:sp>
        <p:nvSpPr>
          <p:cNvPr id="14" name="Titel 2">
            <a:extLst>
              <a:ext uri="{FF2B5EF4-FFF2-40B4-BE49-F238E27FC236}">
                <a16:creationId xmlns:a16="http://schemas.microsoft.com/office/drawing/2014/main" id="{3C2945F4-3EBF-44E3-9CEF-E9BF4728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792389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Overview and Motivation</a:t>
            </a:r>
            <a:endParaRPr lang="de-DE" dirty="0"/>
          </a:p>
        </p:txBody>
      </p:sp>
      <p:sp>
        <p:nvSpPr>
          <p:cNvPr id="12" name="テキスト ボックス 10">
            <a:extLst>
              <a:ext uri="{FF2B5EF4-FFF2-40B4-BE49-F238E27FC236}">
                <a16:creationId xmlns:a16="http://schemas.microsoft.com/office/drawing/2014/main" id="{265D0D74-5D9F-484B-BA4F-E961EBE41C05}"/>
              </a:ext>
            </a:extLst>
          </p:cNvPr>
          <p:cNvSpPr txBox="1"/>
          <p:nvPr/>
        </p:nvSpPr>
        <p:spPr>
          <a:xfrm>
            <a:off x="6516517" y="6495893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(Puri,2011)</a:t>
            </a:r>
            <a:endParaRPr kumimoji="1" lang="ja-JP" altLang="en-US" sz="1100" dirty="0" err="1">
              <a:latin typeface="+mn-lt"/>
            </a:endParaRPr>
          </a:p>
        </p:txBody>
      </p:sp>
      <p:sp>
        <p:nvSpPr>
          <p:cNvPr id="13" name="テキスト ボックス 10">
            <a:extLst>
              <a:ext uri="{FF2B5EF4-FFF2-40B4-BE49-F238E27FC236}">
                <a16:creationId xmlns:a16="http://schemas.microsoft.com/office/drawing/2014/main" id="{D4ACD503-E87A-4F16-A7CB-9997A6ECE8BC}"/>
              </a:ext>
            </a:extLst>
          </p:cNvPr>
          <p:cNvSpPr txBox="1"/>
          <p:nvPr/>
        </p:nvSpPr>
        <p:spPr>
          <a:xfrm>
            <a:off x="7130589" y="3832879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(Alexander,2016)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28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Arc 261">
            <a:extLst>
              <a:ext uri="{FF2B5EF4-FFF2-40B4-BE49-F238E27FC236}">
                <a16:creationId xmlns:a16="http://schemas.microsoft.com/office/drawing/2014/main" id="{688E9E8E-326E-40A8-8150-1D41937063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857756" y="1562100"/>
            <a:ext cx="4096512" cy="4096512"/>
          </a:xfrm>
          <a:prstGeom prst="arc">
            <a:avLst>
              <a:gd name="adj1" fmla="val 16875000"/>
              <a:gd name="adj2" fmla="val 4725000"/>
            </a:avLst>
          </a:prstGeom>
          <a:ln w="25400">
            <a:solidFill>
              <a:srgbClr val="005293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0E0F16F5-240D-4A60-92F5-8F19F86B1BBC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024128" y="1646014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CE30CCB8-7BD7-49C1-BEDA-C36304BFE4A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86128" y="1646014"/>
            <a:ext cx="6468872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Overview and Motivation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B9D15865-7631-482C-A652-9253D765CEAD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773842" y="2395728"/>
            <a:ext cx="381000" cy="381000"/>
          </a:xfrm>
          <a:prstGeom prst="ellipse">
            <a:avLst/>
          </a:prstGeom>
          <a:solidFill>
            <a:srgbClr val="005293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5E19E7FF-A4C6-4D69-85BE-BF0FC0A0E35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535842" y="2395728"/>
            <a:ext cx="5719158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Development of UMAT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ABB2E271-CE31-4133-9E20-F2432BAB3D13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2048256" y="3419856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6B52D275-E74F-460C-8D04-64ED22F7AF1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810256" y="3419856"/>
            <a:ext cx="5444744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UMAT Scheme Implementation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02AB78C-0A2B-4D4C-8B47-96301157D1C4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773842" y="4443984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2BEA9C48-E4DA-4A25-8810-A508940B65D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535842" y="4443984"/>
            <a:ext cx="5719158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UMAT Application Example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3C4BBFBD-D33F-405D-8A40-7D09AD943CCB}"/>
              </a:ext>
            </a:extLst>
          </p:cNvPr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024128" y="5193698"/>
            <a:ext cx="381000" cy="3810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solidFill>
                <a:srgbClr val="005293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79946E25-53EA-438A-9D53-098019ABA8B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786128" y="5193698"/>
            <a:ext cx="6468872" cy="3810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solidFill>
                  <a:srgbClr val="000000"/>
                </a:solidFill>
              </a:rPr>
              <a:t>Current Progress and Future Timeline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3" name="Textfeld 2">
            <a:extLst>
              <a:ext uri="{FF2B5EF4-FFF2-40B4-BE49-F238E27FC236}">
                <a16:creationId xmlns:a16="http://schemas.microsoft.com/office/drawing/2014/main" id="{A0B24115-5C5D-4D94-8BBC-E41D66A85EBB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265" name="Picture 2">
            <a:extLst>
              <a:ext uri="{FF2B5EF4-FFF2-40B4-BE49-F238E27FC236}">
                <a16:creationId xmlns:a16="http://schemas.microsoft.com/office/drawing/2014/main" id="{5723F9BD-C4F5-4C4A-95ED-3875D4D21AF3}"/>
              </a:ext>
            </a:extLst>
          </p:cNvPr>
          <p:cNvPicPr/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266" name="Picture 2">
            <a:extLst>
              <a:ext uri="{FF2B5EF4-FFF2-40B4-BE49-F238E27FC236}">
                <a16:creationId xmlns:a16="http://schemas.microsoft.com/office/drawing/2014/main" id="{E4813191-4EF4-42B9-BFAE-01F6972A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FC91128A-226C-4374-8AFA-8DE52256E141}"/>
              </a:ext>
            </a:extLst>
          </p:cNvPr>
          <p:cNvSpPr txBox="1">
            <a:spLocks/>
          </p:cNvSpPr>
          <p:nvPr/>
        </p:nvSpPr>
        <p:spPr>
          <a:xfrm>
            <a:off x="311161" y="6473313"/>
            <a:ext cx="66197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Software Lab Project 2019 | Development of Failure Criteria for Composites | 2nd Review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9" name="Θέση αριθμού διαφάνειας 2">
            <a:extLst>
              <a:ext uri="{FF2B5EF4-FFF2-40B4-BE49-F238E27FC236}">
                <a16:creationId xmlns:a16="http://schemas.microsoft.com/office/drawing/2014/main" id="{E3CFD495-BFAA-44D5-94E9-571DAE1B847E}"/>
              </a:ext>
            </a:extLst>
          </p:cNvPr>
          <p:cNvSpPr txBox="1">
            <a:spLocks/>
          </p:cNvSpPr>
          <p:nvPr/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58CB1E-F828-4F11-99E0-327109AF9DA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028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ABC9A837-5D9B-4965-8881-A687AF58CF5E}"/>
              </a:ext>
            </a:extLst>
          </p:cNvPr>
          <p:cNvSpPr txBox="1">
            <a:spLocks/>
          </p:cNvSpPr>
          <p:nvPr/>
        </p:nvSpPr>
        <p:spPr>
          <a:xfrm>
            <a:off x="311161" y="1182994"/>
            <a:ext cx="8108219" cy="5035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u="sng" dirty="0"/>
          </a:p>
          <a:p>
            <a:r>
              <a:rPr lang="en-US" sz="2200" dirty="0"/>
              <a:t>1. Constitutive Law: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Orthotropic elasticity in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Defines linear elastic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Constitutive matrix to satisfy stability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E46EA90E-0450-4E3A-964C-69B5B019F6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74934" y="6473313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3" name="Textfeld 2">
            <a:extLst>
              <a:ext uri="{FF2B5EF4-FFF2-40B4-BE49-F238E27FC236}">
                <a16:creationId xmlns:a16="http://schemas.microsoft.com/office/drawing/2014/main" id="{D4F08343-9110-4809-949D-BC7C0960526D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F4D10BC1-490E-41C0-938E-4AB24DB1816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30758B8-8A48-44CD-BF28-9985B48FD2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AF56A81-CA08-447F-9715-8D8BAE58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3CAD86-5F72-42F6-B54B-F51D4CEF1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8769" y="1649887"/>
            <a:ext cx="2405631" cy="38050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5A7E5D-FE61-4FA2-91D1-BF4E2736C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26" y="3657376"/>
            <a:ext cx="5172243" cy="1332779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369E21-C4C9-416E-97C3-6B7A9F906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204" y="5101277"/>
            <a:ext cx="3643310" cy="1372036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8" name="Titel 2">
            <a:extLst>
              <a:ext uri="{FF2B5EF4-FFF2-40B4-BE49-F238E27FC236}">
                <a16:creationId xmlns:a16="http://schemas.microsoft.com/office/drawing/2014/main" id="{900456C9-23FB-47A4-B4DB-0B1EDBCDC63D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Development of UMAT</a:t>
            </a:r>
          </a:p>
        </p:txBody>
      </p:sp>
      <p:sp>
        <p:nvSpPr>
          <p:cNvPr id="14" name="テキスト ボックス 10">
            <a:extLst>
              <a:ext uri="{FF2B5EF4-FFF2-40B4-BE49-F238E27FC236}">
                <a16:creationId xmlns:a16="http://schemas.microsoft.com/office/drawing/2014/main" id="{0B12030A-60D2-46D3-8BD8-15C952571EA9}"/>
              </a:ext>
            </a:extLst>
          </p:cNvPr>
          <p:cNvSpPr txBox="1"/>
          <p:nvPr/>
        </p:nvSpPr>
        <p:spPr>
          <a:xfrm>
            <a:off x="6472836" y="5498098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</a:t>
            </a:r>
            <a:r>
              <a:rPr lang="en-US" sz="1100" dirty="0"/>
              <a:t>Kaw</a:t>
            </a:r>
            <a:r>
              <a:rPr kumimoji="1" lang="en-US" altLang="ja-JP" sz="1100" dirty="0">
                <a:latin typeface="+mn-lt"/>
              </a:rPr>
              <a:t>,2005)</a:t>
            </a:r>
            <a:endParaRPr kumimoji="1" lang="ja-JP" altLang="en-US" sz="1100" dirty="0" err="1">
              <a:latin typeface="+mn-lt"/>
            </a:endParaRPr>
          </a:p>
        </p:txBody>
      </p:sp>
      <p:sp>
        <p:nvSpPr>
          <p:cNvPr id="19" name="テキスト ボックス 10">
            <a:extLst>
              <a:ext uri="{FF2B5EF4-FFF2-40B4-BE49-F238E27FC236}">
                <a16:creationId xmlns:a16="http://schemas.microsoft.com/office/drawing/2014/main" id="{AE0C93FA-ED8D-4A2C-9F39-3B163CD7609D}"/>
              </a:ext>
            </a:extLst>
          </p:cNvPr>
          <p:cNvSpPr txBox="1"/>
          <p:nvPr/>
        </p:nvSpPr>
        <p:spPr>
          <a:xfrm>
            <a:off x="3722804" y="5161281"/>
            <a:ext cx="2290945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(ABAQUS Manual 2003)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524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518249"/>
            <a:ext cx="8509000" cy="4943511"/>
          </a:xfrm>
        </p:spPr>
        <p:txBody>
          <a:bodyPr/>
          <a:lstStyle/>
          <a:p>
            <a:pPr lvl="0" eaLnBrk="1" hangingPunct="1">
              <a:lnSpc>
                <a:spcPct val="100000"/>
              </a:lnSpc>
            </a:pPr>
            <a:r>
              <a:rPr lang="en-US" sz="2200" dirty="0">
                <a:solidFill>
                  <a:prstClr val="black"/>
                </a:solidFill>
                <a:latin typeface="Arial" charset="0"/>
                <a:cs typeface="Arial" charset="0"/>
              </a:rPr>
              <a:t>2. Failure Initiation Criteria:</a:t>
            </a:r>
          </a:p>
          <a:p>
            <a:pPr lvl="0" eaLnBrk="1" hangingPunct="1">
              <a:lnSpc>
                <a:spcPct val="100000"/>
              </a:lnSpc>
            </a:pPr>
            <a:endParaRPr lang="en-US" sz="2200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 lvl="0" eaLnBrk="1" hangingPunct="1">
              <a:lnSpc>
                <a:spcPct val="100000"/>
              </a:lnSpc>
            </a:pPr>
            <a:r>
              <a:rPr lang="en-US" dirty="0"/>
              <a:t>Limit Value :</a:t>
            </a:r>
          </a:p>
          <a:p>
            <a:pPr marL="285750" lvl="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Maximum Stress</a:t>
            </a:r>
          </a:p>
          <a:p>
            <a:pPr marL="285750" lvl="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Maximum Strain</a:t>
            </a:r>
          </a:p>
          <a:p>
            <a:pPr marL="285750" lvl="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 eaLnBrk="1" hangingPunct="1">
              <a:lnSpc>
                <a:spcPct val="150000"/>
              </a:lnSpc>
            </a:pPr>
            <a:r>
              <a:rPr lang="en-US" dirty="0"/>
              <a:t>Interactive:</a:t>
            </a:r>
          </a:p>
          <a:p>
            <a:pPr marL="285750" lvl="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Tsai-Wu</a:t>
            </a:r>
          </a:p>
          <a:p>
            <a:pPr marL="285750" lvl="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0" eaLnBrk="1" hangingPunct="1">
              <a:lnSpc>
                <a:spcPct val="150000"/>
              </a:lnSpc>
            </a:pPr>
            <a:r>
              <a:rPr lang="en-US" dirty="0"/>
              <a:t>Single Mode :</a:t>
            </a:r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Hashin</a:t>
            </a:r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Hoffman</a:t>
            </a:r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Puck</a:t>
            </a:r>
          </a:p>
          <a:p>
            <a:pPr lvl="0" eaLnBrk="1" hangingPunct="1">
              <a:lnSpc>
                <a:spcPct val="100000"/>
              </a:lnSpc>
            </a:pPr>
            <a:endParaRPr lang="en-US" b="1" dirty="0"/>
          </a:p>
          <a:p>
            <a:pPr lvl="0" eaLnBrk="1" hangingPunct="1">
              <a:lnSpc>
                <a:spcPct val="100000"/>
              </a:lnSpc>
            </a:pPr>
            <a:r>
              <a:rPr lang="en-US" dirty="0"/>
              <a:t>And many others….</a:t>
            </a:r>
          </a:p>
          <a:p>
            <a:pPr marL="285750" lvl="0" indent="-285750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lvl="0" eaLnBrk="1" hangingPunct="1">
              <a:lnSpc>
                <a:spcPct val="100000"/>
              </a:lnSpc>
            </a:pPr>
            <a:endParaRPr lang="en-US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F4F016E6-0841-4AAF-A2DF-D0A97D6924F5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1512F81-6597-453B-8E16-587E4D1674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5DEDB9A-3096-4CA2-90E3-B34D24382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791088-801C-4F95-ADE2-D11786755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819" y="1040966"/>
            <a:ext cx="3907960" cy="22856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B2A5F28E-802E-4631-B32A-C08066753E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sp>
        <p:nvSpPr>
          <p:cNvPr id="18" name="Titel 2">
            <a:extLst>
              <a:ext uri="{FF2B5EF4-FFF2-40B4-BE49-F238E27FC236}">
                <a16:creationId xmlns:a16="http://schemas.microsoft.com/office/drawing/2014/main" id="{A9A1DB27-6BA5-4138-A29B-E181C7F3B123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Development of UMAT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E849C-3E48-4B71-8142-A2E498087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101" y="3531415"/>
            <a:ext cx="3563678" cy="2930346"/>
          </a:xfrm>
          <a:prstGeom prst="rect">
            <a:avLst/>
          </a:prstGeom>
        </p:spPr>
      </p:pic>
      <p:sp>
        <p:nvSpPr>
          <p:cNvPr id="13" name="テキスト ボックス 10">
            <a:extLst>
              <a:ext uri="{FF2B5EF4-FFF2-40B4-BE49-F238E27FC236}">
                <a16:creationId xmlns:a16="http://schemas.microsoft.com/office/drawing/2014/main" id="{AF01702A-675C-46A3-A538-E85377C1ABAA}"/>
              </a:ext>
            </a:extLst>
          </p:cNvPr>
          <p:cNvSpPr txBox="1"/>
          <p:nvPr/>
        </p:nvSpPr>
        <p:spPr>
          <a:xfrm>
            <a:off x="4582311" y="1183595"/>
            <a:ext cx="1305983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(Daniel,1994)</a:t>
            </a:r>
            <a:endParaRPr kumimoji="1" lang="ja-JP" altLang="en-US" sz="1100" dirty="0" err="1">
              <a:latin typeface="+mn-lt"/>
            </a:endParaRPr>
          </a:p>
        </p:txBody>
      </p:sp>
      <p:sp>
        <p:nvSpPr>
          <p:cNvPr id="14" name="テキスト ボックス 10">
            <a:extLst>
              <a:ext uri="{FF2B5EF4-FFF2-40B4-BE49-F238E27FC236}">
                <a16:creationId xmlns:a16="http://schemas.microsoft.com/office/drawing/2014/main" id="{838D9738-1E5D-4C4F-89B3-CA6B377D321F}"/>
              </a:ext>
            </a:extLst>
          </p:cNvPr>
          <p:cNvSpPr txBox="1"/>
          <p:nvPr/>
        </p:nvSpPr>
        <p:spPr>
          <a:xfrm>
            <a:off x="4989761" y="6196399"/>
            <a:ext cx="1276256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</a:t>
            </a:r>
            <a:r>
              <a:rPr kumimoji="1" lang="en-US" altLang="ja-JP" sz="1100" dirty="0"/>
              <a:t>Daniel,1994</a:t>
            </a:r>
            <a:r>
              <a:rPr kumimoji="1" lang="en-US" altLang="ja-JP" sz="1100" dirty="0">
                <a:latin typeface="+mn-lt"/>
              </a:rPr>
              <a:t>)</a:t>
            </a:r>
            <a:endParaRPr kumimoji="1" lang="ja-JP" altLang="en-US" sz="11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829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1162" y="1508274"/>
            <a:ext cx="8508999" cy="4699572"/>
          </a:xfrm>
        </p:spPr>
        <p:txBody>
          <a:bodyPr/>
          <a:lstStyle/>
          <a:p>
            <a:pPr lvl="0" eaLnBrk="1" hangingPunct="1">
              <a:lnSpc>
                <a:spcPct val="100000"/>
              </a:lnSpc>
            </a:pPr>
            <a:r>
              <a:rPr lang="en-US" sz="2200" dirty="0">
                <a:solidFill>
                  <a:prstClr val="black"/>
                </a:solidFill>
                <a:latin typeface="Arial" charset="0"/>
                <a:cs typeface="Arial" charset="0"/>
              </a:rPr>
              <a:t>3. Damage Evolution Law: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Upon failure, elastic properties are scaled down</a:t>
            </a:r>
          </a:p>
          <a:p>
            <a:pPr>
              <a:lnSpc>
                <a:spcPct val="150000"/>
              </a:lnSpc>
            </a:pPr>
            <a:r>
              <a:rPr lang="en-US" dirty="0"/>
              <a:t>Degradation is selective and can be: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Immediate:</a:t>
            </a:r>
          </a:p>
          <a:p>
            <a:r>
              <a:rPr lang="en-US" dirty="0"/>
              <a:t>- Set the respective material moduli to small value</a:t>
            </a:r>
          </a:p>
          <a:p>
            <a:r>
              <a:rPr lang="en-US" dirty="0"/>
              <a:t>  (residual stiffness factor, 1-2% of original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Gradual: </a:t>
            </a:r>
          </a:p>
          <a:p>
            <a:r>
              <a:rPr lang="en-US" dirty="0"/>
              <a:t>- Incremental stiffness degradation</a:t>
            </a:r>
          </a:p>
          <a:p>
            <a:r>
              <a:rPr lang="en-US" dirty="0"/>
              <a:t>- Select damage propagation model</a:t>
            </a:r>
          </a:p>
          <a:p>
            <a:endParaRPr lang="en-US" dirty="0"/>
          </a:p>
          <a:p>
            <a:r>
              <a:rPr lang="en-US" dirty="0"/>
              <a:t>Choice is dictated by material behavior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332B9-A8F9-4EB8-A90F-E5217AB7D8EA}"/>
              </a:ext>
            </a:extLst>
          </p:cNvPr>
          <p:cNvSpPr txBox="1"/>
          <p:nvPr/>
        </p:nvSpPr>
        <p:spPr>
          <a:xfrm>
            <a:off x="7582619" y="502920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en-US" sz="1600" dirty="0" err="1">
              <a:latin typeface="+mn-lt"/>
            </a:endParaRPr>
          </a:p>
        </p:txBody>
      </p:sp>
      <p:sp>
        <p:nvSpPr>
          <p:cNvPr id="8" name="Textfeld 2">
            <a:extLst>
              <a:ext uri="{FF2B5EF4-FFF2-40B4-BE49-F238E27FC236}">
                <a16:creationId xmlns:a16="http://schemas.microsoft.com/office/drawing/2014/main" id="{9D193CEF-7DB5-4EC6-8264-1D411B703F9D}"/>
              </a:ext>
            </a:extLst>
          </p:cNvPr>
          <p:cNvSpPr txBox="1"/>
          <p:nvPr/>
        </p:nvSpPr>
        <p:spPr>
          <a:xfrm>
            <a:off x="221512" y="250185"/>
            <a:ext cx="4494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Associate Professorship of Computational Mechanics and Professorship of Wood Technology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Department of Civil, Geo and Environmental Engineering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65BD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Technical University of Munich </a:t>
            </a:r>
            <a:endParaRPr lang="de-DE" sz="800" dirty="0">
              <a:solidFill>
                <a:srgbClr val="0065BD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prstClr val="black"/>
              </a:solidFill>
              <a:latin typeface="Arial"/>
              <a:ea typeface="DejaVu Sans"/>
              <a:cs typeface="DejaVu Sans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E077462-6B6B-4E76-A3FD-AD78D70498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039" y="297634"/>
            <a:ext cx="320760" cy="320760"/>
          </a:xfrm>
          <a:prstGeom prst="rect">
            <a:avLst/>
          </a:prstGeom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5C287EDF-CD2F-4662-9504-8BA7C3763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21" y="324383"/>
            <a:ext cx="339385" cy="27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63E12B-D90B-4BDB-8E42-7C7FF90B7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6057" y="3951738"/>
            <a:ext cx="3569657" cy="2502365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id="{50639D7D-E5B9-4DE1-9240-1ED75AA384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1" y="6473313"/>
            <a:ext cx="6619725" cy="365125"/>
          </a:xfrm>
        </p:spPr>
        <p:txBody>
          <a:bodyPr/>
          <a:lstStyle/>
          <a:p>
            <a:r>
              <a:rPr lang="de-DE" dirty="0"/>
              <a:t>Software Lab Project 2019 | Development of Failure Criteria for Composites | 2nd Review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C80774-B81A-4AB8-AC69-33E471598B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057" y="1212720"/>
            <a:ext cx="3569657" cy="2618705"/>
          </a:xfrm>
          <a:prstGeom prst="rect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2115CDFE-7D61-4AF7-A685-67E010EB1FA1}"/>
              </a:ext>
            </a:extLst>
          </p:cNvPr>
          <p:cNvSpPr txBox="1">
            <a:spLocks/>
          </p:cNvSpPr>
          <p:nvPr/>
        </p:nvSpPr>
        <p:spPr>
          <a:xfrm>
            <a:off x="319090" y="792389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Development of UMAT</a:t>
            </a:r>
          </a:p>
        </p:txBody>
      </p:sp>
      <p:sp>
        <p:nvSpPr>
          <p:cNvPr id="16" name="テキスト ボックス 10">
            <a:extLst>
              <a:ext uri="{FF2B5EF4-FFF2-40B4-BE49-F238E27FC236}">
                <a16:creationId xmlns:a16="http://schemas.microsoft.com/office/drawing/2014/main" id="{453A5C4B-3B00-4BAD-AE6B-1AD4B25E83A8}"/>
              </a:ext>
            </a:extLst>
          </p:cNvPr>
          <p:cNvSpPr txBox="1"/>
          <p:nvPr/>
        </p:nvSpPr>
        <p:spPr>
          <a:xfrm>
            <a:off x="4943136" y="3626220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(ETH Zurich,2015)</a:t>
            </a:r>
            <a:endParaRPr kumimoji="1" lang="ja-JP" altLang="en-US" sz="1100" dirty="0" err="1">
              <a:latin typeface="+mn-lt"/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83B19FF0-84CF-4B40-BB60-958438342EFA}"/>
              </a:ext>
            </a:extLst>
          </p:cNvPr>
          <p:cNvSpPr txBox="1"/>
          <p:nvPr/>
        </p:nvSpPr>
        <p:spPr>
          <a:xfrm>
            <a:off x="7300282" y="4026761"/>
            <a:ext cx="165364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kumimoji="1" lang="en-US" altLang="ja-JP" sz="1100" dirty="0">
                <a:latin typeface="+mn-lt"/>
              </a:rPr>
              <a:t>(GÜNEL,2012)</a:t>
            </a:r>
            <a:endParaRPr kumimoji="1" lang="ja-JP" altLang="en-US" sz="1100" dirty="0" err="1">
              <a:latin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PRESENTATION_SHOW_SLIDE_NUMBERS_CHECKED_TAG" val="0"/>
  <p:tag name="POWER_USER_PPT_AGENDA_PRESENTATION_SHOW_SECTION_NUMBERS_CHECKED_TAG" val="0"/>
  <p:tag name="POWER_USER_PPT_AGENDA_PRESENTATION_SHOULD_CREATE_TABLE_OF_CONTENT_TAG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SLIDE_TAG" val="{&quot;Id&quot;:&quot;22B13161-6E98-4869-8546-3CEED51C2064&quot;,&quot;Title&quot;:&quot;Development of UMAT&quot;,&quot;Level&quot;:&quot;0&quot;,&quot;Version&quot;:&quot;1.6.668.0&quot;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SLIDE_TAG" val="{&quot;Id&quot;:&quot;078947A3-FD75-41FC-A490-C5D0E083D2C7&quot;,&quot;Title&quot;:&quot;Overview and Motivation&quot;,&quot;Level&quot;:&quot;0&quot;,&quot;Version&quot;:&quot;1.6.668.0&quot;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SLIDE_TAG" val="{&quot;Id&quot;:&quot;0A08ADF4-5073-467E-AB7E-295D115ED7CF&quot;,&quot;Title&quot;:&quot;UMAT Scheme Implementation&quot;,&quot;Level&quot;:&quot;0&quot;,&quot;Version&quot;:&quot;1.6.668.0&quot;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SLIDE_TAG" val="{&quot;Id&quot;:&quot;E78988D2-2E3A-4612-ABAA-89DA1DA489D9&quot;,&quot;Title&quot;:&quot;UMAT Application Example&quot;,&quot;Level&quot;:&quot;0&quot;,&quot;Version&quot;:&quot;1.6.668.0&quot;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SLIDE_TAG" val="{&quot;Id&quot;:&quot;0B6A14C4-746A-4289-80AE-D3F95651C4FD&quot;,&quot;Title&quot;:&quot;Current Progress and Future Timeline&quot;,&quot;Level&quot;:&quot;0&quot;,&quot;Version&quot;:&quot;1.6.668.0&quot;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AGENDA_SHAPE_NAME" val="POWER_USER_AGENDA_SHAPE_NAME"/>
</p:tagLst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elopment of the failure criteria for composites.potx" id="{1D7E659F-92DE-4418-9844-CDD9E5A3DFE6}" vid="{0D5E46D6-D079-4784-AE11-C184B462979A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elopment of the failure criteria for composites.potx" id="{1D7E659F-92DE-4418-9844-CDD9E5A3DFE6}" vid="{423EDF9C-874E-4A9F-A783-E7ADCB6FC44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elopment of the failure criteria for composites.potx" id="{1D7E659F-92DE-4418-9844-CDD9E5A3DFE6}" vid="{EAA6A21B-4245-48BC-ADF0-7E7F6F713BEA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elopment of the failure criteria for composites.potx" id="{1D7E659F-92DE-4418-9844-CDD9E5A3DFE6}" vid="{66C6598A-C378-47FB-985F-4FB284816AE6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elopment of the failure criteria for composites.potx" id="{1D7E659F-92DE-4418-9844-CDD9E5A3DFE6}" vid="{46DADFB1-3BAA-465D-B100-162945396DDE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velopment of the failure criteria for composites.potx" id="{1D7E659F-92DE-4418-9844-CDD9E5A3DFE6}" vid="{D47C2290-AF95-4EA7-9B70-BDBABB464858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Development of the failure criteria for composites</Template>
  <TotalTime>10792</TotalTime>
  <Words>2458</Words>
  <Application>Microsoft Office PowerPoint</Application>
  <PresentationFormat>On-screen Show (4:3)</PresentationFormat>
  <Paragraphs>525</Paragraphs>
  <Slides>45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Development of the Failure Criteria for Composites </vt:lpstr>
      <vt:lpstr>PowerPoint Presentation</vt:lpstr>
      <vt:lpstr>Overview and Motivation</vt:lpstr>
      <vt:lpstr>Overview and Motivation</vt:lpstr>
      <vt:lpstr>Overview and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</vt:lpstr>
      <vt:lpstr>Questions ? </vt:lpstr>
      <vt:lpstr>Backup Slides </vt:lpstr>
      <vt:lpstr>Comparison:</vt:lpstr>
      <vt:lpstr>Max Stress Theory</vt:lpstr>
      <vt:lpstr>Damage Development</vt:lpstr>
      <vt:lpstr>Tsai-Wu Theory</vt:lpstr>
      <vt:lpstr>Damage Development</vt:lpstr>
      <vt:lpstr>Hashin Theory</vt:lpstr>
      <vt:lpstr>Damage Development</vt:lpstr>
      <vt:lpstr>Damage Development</vt:lpstr>
      <vt:lpstr>Damage Development</vt:lpstr>
      <vt:lpstr>Homogenization vs MCT :</vt:lpstr>
      <vt:lpstr>Macro to Micro Scale:</vt:lpstr>
      <vt:lpstr>UMAT Micro Scale :</vt:lpstr>
      <vt:lpstr>Progressive Failure Analysis:</vt:lpstr>
      <vt:lpstr>UMAT Loop:</vt:lpstr>
      <vt:lpstr>VUMAT Loop:</vt:lpstr>
      <vt:lpstr>ABAQUS/UMAT Implementation: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the failure criteria for composites</dc:title>
  <dc:creator>Ammar</dc:creator>
  <cp:lastModifiedBy>Ammar</cp:lastModifiedBy>
  <cp:revision>323</cp:revision>
  <cp:lastPrinted>2015-07-30T14:04:45Z</cp:lastPrinted>
  <dcterms:created xsi:type="dcterms:W3CDTF">2019-05-16T08:15:12Z</dcterms:created>
  <dcterms:modified xsi:type="dcterms:W3CDTF">2019-07-22T08:31:48Z</dcterms:modified>
</cp:coreProperties>
</file>